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handoutMasterIdLst>
    <p:handoutMasterId r:id="rId20"/>
  </p:handoutMasterIdLst>
  <p:sldIdLst>
    <p:sldId id="277" r:id="rId2"/>
    <p:sldId id="278" r:id="rId3"/>
    <p:sldId id="279" r:id="rId4"/>
    <p:sldId id="281" r:id="rId5"/>
    <p:sldId id="292" r:id="rId6"/>
    <p:sldId id="282" r:id="rId7"/>
    <p:sldId id="283" r:id="rId8"/>
    <p:sldId id="298" r:id="rId9"/>
    <p:sldId id="284" r:id="rId10"/>
    <p:sldId id="285" r:id="rId11"/>
    <p:sldId id="288" r:id="rId12"/>
    <p:sldId id="290" r:id="rId13"/>
    <p:sldId id="291" r:id="rId14"/>
    <p:sldId id="286" r:id="rId15"/>
    <p:sldId id="297" r:id="rId16"/>
    <p:sldId id="294" r:id="rId17"/>
    <p:sldId id="280"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E6EFEF"/>
    <a:srgbClr val="30353F"/>
    <a:srgbClr val="43CDD9"/>
    <a:srgbClr val="667181"/>
    <a:srgbClr val="BABABA"/>
    <a:srgbClr val="DBDBDB"/>
    <a:srgbClr val="85E0E7"/>
    <a:srgbClr val="515A6B"/>
    <a:srgbClr val="AF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B56FA-8DB0-4D92-9E87-0869EDF6E45A}" v="231" dt="2024-07-09T10:49:07.242"/>
    <p1510:client id="{6083FDF9-DDA9-48EC-9EBF-A62A388315A9}" v="73" dt="2024-07-09T12:47:45.390"/>
    <p1510:client id="{B2C46184-4B6B-4578-96AD-E9A7CD94D315}" v="1" dt="2024-07-10T09:54:19.428"/>
    <p1510:client id="{FE3AA067-6265-443E-99E5-1E7DE4610662}" v="842" dt="2024-07-09T14:34:12.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ry Jackman" userId="1528c39eb6c81e1f" providerId="LiveId" clId="{B2C46184-4B6B-4578-96AD-E9A7CD94D315}"/>
    <pc:docChg chg="undo custSel delSld modSld">
      <pc:chgData name="Kerry Jackman" userId="1528c39eb6c81e1f" providerId="LiveId" clId="{B2C46184-4B6B-4578-96AD-E9A7CD94D315}" dt="2024-07-10T10:29:33.211" v="137" actId="5793"/>
      <pc:docMkLst>
        <pc:docMk/>
      </pc:docMkLst>
      <pc:sldChg chg="modSp mod">
        <pc:chgData name="Kerry Jackman" userId="1528c39eb6c81e1f" providerId="LiveId" clId="{B2C46184-4B6B-4578-96AD-E9A7CD94D315}" dt="2024-07-10T09:48:25.143" v="1" actId="1076"/>
        <pc:sldMkLst>
          <pc:docMk/>
          <pc:sldMk cId="1982910554" sldId="277"/>
        </pc:sldMkLst>
        <pc:spChg chg="mod">
          <ac:chgData name="Kerry Jackman" userId="1528c39eb6c81e1f" providerId="LiveId" clId="{B2C46184-4B6B-4578-96AD-E9A7CD94D315}" dt="2024-07-10T09:48:25.143" v="1" actId="1076"/>
          <ac:spMkLst>
            <pc:docMk/>
            <pc:sldMk cId="1982910554" sldId="277"/>
            <ac:spMk id="6" creationId="{26A8446A-8805-C435-F1FC-C1E54D109E7B}"/>
          </ac:spMkLst>
        </pc:spChg>
      </pc:sldChg>
      <pc:sldChg chg="modSp mod">
        <pc:chgData name="Kerry Jackman" userId="1528c39eb6c81e1f" providerId="LiveId" clId="{B2C46184-4B6B-4578-96AD-E9A7CD94D315}" dt="2024-07-10T10:29:33.211" v="137" actId="5793"/>
        <pc:sldMkLst>
          <pc:docMk/>
          <pc:sldMk cId="4067904366" sldId="278"/>
        </pc:sldMkLst>
        <pc:spChg chg="mod">
          <ac:chgData name="Kerry Jackman" userId="1528c39eb6c81e1f" providerId="LiveId" clId="{B2C46184-4B6B-4578-96AD-E9A7CD94D315}" dt="2024-07-10T10:29:33.211" v="137" actId="5793"/>
          <ac:spMkLst>
            <pc:docMk/>
            <pc:sldMk cId="4067904366" sldId="278"/>
            <ac:spMk id="3" creationId="{C30E8ECE-F26B-CDF1-6251-61DE8E6FA66E}"/>
          </ac:spMkLst>
        </pc:spChg>
      </pc:sldChg>
      <pc:sldChg chg="modSp mod">
        <pc:chgData name="Kerry Jackman" userId="1528c39eb6c81e1f" providerId="LiveId" clId="{B2C46184-4B6B-4578-96AD-E9A7CD94D315}" dt="2024-07-10T09:48:59.016" v="2" actId="1362"/>
        <pc:sldMkLst>
          <pc:docMk/>
          <pc:sldMk cId="2990494278" sldId="280"/>
        </pc:sldMkLst>
        <pc:picChg chg="mod">
          <ac:chgData name="Kerry Jackman" userId="1528c39eb6c81e1f" providerId="LiveId" clId="{B2C46184-4B6B-4578-96AD-E9A7CD94D315}" dt="2024-07-10T09:48:59.016" v="2" actId="1362"/>
          <ac:picMkLst>
            <pc:docMk/>
            <pc:sldMk cId="2990494278" sldId="280"/>
            <ac:picMk id="6" creationId="{E87102D3-6BCB-A9D8-969E-7940472477E7}"/>
          </ac:picMkLst>
        </pc:picChg>
      </pc:sldChg>
      <pc:sldChg chg="del">
        <pc:chgData name="Kerry Jackman" userId="1528c39eb6c81e1f" providerId="LiveId" clId="{B2C46184-4B6B-4578-96AD-E9A7CD94D315}" dt="2024-07-10T10:05:38.966" v="109" actId="47"/>
        <pc:sldMkLst>
          <pc:docMk/>
          <pc:sldMk cId="4043441842" sldId="289"/>
        </pc:sldMkLst>
      </pc:sldChg>
      <pc:sldChg chg="addSp modSp mod">
        <pc:chgData name="Kerry Jackman" userId="1528c39eb6c81e1f" providerId="LiveId" clId="{B2C46184-4B6B-4578-96AD-E9A7CD94D315}" dt="2024-07-10T09:54:45.769" v="108" actId="20577"/>
        <pc:sldMkLst>
          <pc:docMk/>
          <pc:sldMk cId="666914218" sldId="294"/>
        </pc:sldMkLst>
        <pc:spChg chg="mod">
          <ac:chgData name="Kerry Jackman" userId="1528c39eb6c81e1f" providerId="LiveId" clId="{B2C46184-4B6B-4578-96AD-E9A7CD94D315}" dt="2024-07-10T09:51:20.104" v="67" actId="20577"/>
          <ac:spMkLst>
            <pc:docMk/>
            <pc:sldMk cId="666914218" sldId="294"/>
            <ac:spMk id="2" creationId="{2EBA1627-6F37-6871-8A07-7D758875424D}"/>
          </ac:spMkLst>
        </pc:spChg>
        <pc:spChg chg="mod">
          <ac:chgData name="Kerry Jackman" userId="1528c39eb6c81e1f" providerId="LiveId" clId="{B2C46184-4B6B-4578-96AD-E9A7CD94D315}" dt="2024-07-10T09:50:45.803" v="56" actId="255"/>
          <ac:spMkLst>
            <pc:docMk/>
            <pc:sldMk cId="666914218" sldId="294"/>
            <ac:spMk id="4" creationId="{8A488EB9-4B12-4E3E-C0EA-8DDDB085312B}"/>
          </ac:spMkLst>
        </pc:spChg>
        <pc:spChg chg="add mod">
          <ac:chgData name="Kerry Jackman" userId="1528c39eb6c81e1f" providerId="LiveId" clId="{B2C46184-4B6B-4578-96AD-E9A7CD94D315}" dt="2024-07-10T09:53:25.592" v="77" actId="1076"/>
          <ac:spMkLst>
            <pc:docMk/>
            <pc:sldMk cId="666914218" sldId="294"/>
            <ac:spMk id="9" creationId="{03CD4ED0-C377-9313-347C-BCC7514C364F}"/>
          </ac:spMkLst>
        </pc:spChg>
        <pc:spChg chg="add mod">
          <ac:chgData name="Kerry Jackman" userId="1528c39eb6c81e1f" providerId="LiveId" clId="{B2C46184-4B6B-4578-96AD-E9A7CD94D315}" dt="2024-07-10T09:54:45.769" v="108" actId="20577"/>
          <ac:spMkLst>
            <pc:docMk/>
            <pc:sldMk cId="666914218" sldId="294"/>
            <ac:spMk id="10" creationId="{8E02B075-F300-2023-AAEF-B5AB06465955}"/>
          </ac:spMkLst>
        </pc:spChg>
        <pc:picChg chg="mod">
          <ac:chgData name="Kerry Jackman" userId="1528c39eb6c81e1f" providerId="LiveId" clId="{B2C46184-4B6B-4578-96AD-E9A7CD94D315}" dt="2024-07-10T09:53:22.199" v="76" actId="1076"/>
          <ac:picMkLst>
            <pc:docMk/>
            <pc:sldMk cId="666914218" sldId="294"/>
            <ac:picMk id="8" creationId="{63E6C7AA-C909-1CFD-3073-22930AD89E9B}"/>
          </ac:picMkLst>
        </pc:picChg>
      </pc:sldChg>
      <pc:sldChg chg="del">
        <pc:chgData name="Kerry Jackman" userId="1528c39eb6c81e1f" providerId="LiveId" clId="{B2C46184-4B6B-4578-96AD-E9A7CD94D315}" dt="2024-07-10T10:05:41.220" v="110" actId="47"/>
        <pc:sldMkLst>
          <pc:docMk/>
          <pc:sldMk cId="659976636"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10/16/2019</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en-US" smtClean="0"/>
              <a:t>‹#›</a:t>
            </a:fld>
            <a:endParaRPr lang="en-US"/>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noProof="0"/>
              <a:t>10/16/2019</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en-US" noProof="0" smtClean="0"/>
              <a:t>‹#›</a:t>
            </a:fld>
            <a:endParaRPr lang="en-US"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rtlCol="0" anchor="b"/>
          <a:lstStyle>
            <a:lvl1pPr algn="ctr">
              <a:defRPr sz="6000"/>
            </a:lvl1pPr>
          </a:lstStyle>
          <a:p>
            <a:pPr rtl="0"/>
            <a:r>
              <a:rPr lang="en-US"/>
              <a:t>Click to edit Master title style</a:t>
            </a:r>
          </a:p>
        </p:txBody>
      </p:sp>
      <p:sp>
        <p:nvSpPr>
          <p:cNvPr id="3" name="Subtitl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p>
        </p:txBody>
      </p:sp>
      <p:sp>
        <p:nvSpPr>
          <p:cNvPr id="3" name="Vertical Text Placeholder 2"/>
          <p:cNvSpPr>
            <a:spLocks noGrp="1"/>
          </p:cNvSpPr>
          <p:nvPr>
            <p:ph type="body" orient="vert" idx="1"/>
          </p:nvPr>
        </p:nvSpPr>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rtlCol="0"/>
          <a:lstStyle/>
          <a:p>
            <a:pPr rtl="0"/>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rtlCol="0" anchor="b"/>
          <a:lstStyle>
            <a:lvl1pPr>
              <a:defRPr sz="6000"/>
            </a:lvl1pPr>
          </a:lstStyle>
          <a:p>
            <a:pPr rtl="0"/>
            <a:r>
              <a:rPr lang="en-US"/>
              <a:t>Click to edit Master title style</a:t>
            </a:r>
          </a:p>
        </p:txBody>
      </p:sp>
      <p:sp>
        <p:nvSpPr>
          <p:cNvPr id="3" name="Text Placeholder 2"/>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a:t>Click to edit Master text styles</a:t>
            </a:r>
          </a:p>
        </p:txBody>
      </p:sp>
      <p:sp>
        <p:nvSpPr>
          <p:cNvPr id="4" name="Date Placeholder 3"/>
          <p:cNvSpPr>
            <a:spLocks noGrp="1"/>
          </p:cNvSpPr>
          <p:nvPr>
            <p:ph type="dt" sz="half" idx="10"/>
          </p:nvPr>
        </p:nvSpPr>
        <p:spPr/>
        <p:txBody>
          <a:bodyPr rtlCol="0"/>
          <a:lstStyle/>
          <a:p>
            <a:pPr rtl="0"/>
            <a:r>
              <a:rPr lang="en-US"/>
              <a:t>10/16/2019</a:t>
            </a:r>
          </a:p>
        </p:txBody>
      </p:sp>
      <p:sp>
        <p:nvSpPr>
          <p:cNvPr id="5" name="Footer Placeholder 4"/>
          <p:cNvSpPr>
            <a:spLocks noGrp="1"/>
          </p:cNvSpPr>
          <p:nvPr>
            <p:ph type="ftr" sz="quarter" idx="11"/>
          </p:nvPr>
        </p:nvSpPr>
        <p:spPr/>
        <p:txBody>
          <a:bodyPr rtlCol="0"/>
          <a:lstStyle/>
          <a:p>
            <a:pPr rtl="0"/>
            <a:endParaRPr lang="en-US"/>
          </a:p>
        </p:txBody>
      </p:sp>
      <p:sp>
        <p:nvSpPr>
          <p:cNvPr id="6" name="Slide Number Placeholder 5"/>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p>
        </p:txBody>
      </p:sp>
      <p:sp>
        <p:nvSpPr>
          <p:cNvPr id="3" name="Content Placeholder 2"/>
          <p:cNvSpPr>
            <a:spLocks noGrp="1"/>
          </p:cNvSpPr>
          <p:nvPr>
            <p:ph sz="half" idx="1"/>
          </p:nvPr>
        </p:nvSpPr>
        <p:spPr>
          <a:xfrm>
            <a:off x="838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Content Placeholder 3"/>
          <p:cNvSpPr>
            <a:spLocks noGrp="1"/>
          </p:cNvSpPr>
          <p:nvPr>
            <p:ph sz="half" idx="2"/>
          </p:nvPr>
        </p:nvSpPr>
        <p:spPr>
          <a:xfrm>
            <a:off x="6172200" y="1825625"/>
            <a:ext cx="5181600" cy="435133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rtlCol="0"/>
          <a:lstStyle/>
          <a:p>
            <a:pPr rtl="0"/>
            <a:r>
              <a:rPr lang="en-US"/>
              <a:t>Click to edit Master title style</a:t>
            </a:r>
          </a:p>
        </p:txBody>
      </p:sp>
      <p:sp>
        <p:nvSpPr>
          <p:cNvPr id="3" name="Text Placeholder 2"/>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5" name="Text Placeholder 4"/>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7" name="Date Placeholder 6"/>
          <p:cNvSpPr>
            <a:spLocks noGrp="1"/>
          </p:cNvSpPr>
          <p:nvPr>
            <p:ph type="dt" sz="half" idx="10"/>
          </p:nvPr>
        </p:nvSpPr>
        <p:spPr/>
        <p:txBody>
          <a:bodyPr rtlCol="0"/>
          <a:lstStyle/>
          <a:p>
            <a:pPr rtl="0"/>
            <a:r>
              <a:rPr lang="en-US"/>
              <a:t>10/16/2019</a:t>
            </a:r>
          </a:p>
        </p:txBody>
      </p:sp>
      <p:sp>
        <p:nvSpPr>
          <p:cNvPr id="8" name="Footer Placeholder 7"/>
          <p:cNvSpPr>
            <a:spLocks noGrp="1"/>
          </p:cNvSpPr>
          <p:nvPr>
            <p:ph type="ftr" sz="quarter" idx="11"/>
          </p:nvPr>
        </p:nvSpPr>
        <p:spPr/>
        <p:txBody>
          <a:bodyPr rtlCol="0"/>
          <a:lstStyle/>
          <a:p>
            <a:pPr rtl="0"/>
            <a:endParaRPr lang="en-US"/>
          </a:p>
        </p:txBody>
      </p:sp>
      <p:sp>
        <p:nvSpPr>
          <p:cNvPr id="9" name="Slide Number Placeholder 8"/>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p>
        </p:txBody>
      </p:sp>
      <p:sp>
        <p:nvSpPr>
          <p:cNvPr id="3" name="Date Placeholder 2"/>
          <p:cNvSpPr>
            <a:spLocks noGrp="1"/>
          </p:cNvSpPr>
          <p:nvPr>
            <p:ph type="dt" sz="half" idx="10"/>
          </p:nvPr>
        </p:nvSpPr>
        <p:spPr/>
        <p:txBody>
          <a:bodyPr rtlCol="0"/>
          <a:lstStyle/>
          <a:p>
            <a:pPr rtl="0"/>
            <a:r>
              <a:rPr lang="en-US"/>
              <a:t>10/16/2019</a:t>
            </a:r>
          </a:p>
        </p:txBody>
      </p:sp>
      <p:sp>
        <p:nvSpPr>
          <p:cNvPr id="4" name="Footer Placeholder 3"/>
          <p:cNvSpPr>
            <a:spLocks noGrp="1"/>
          </p:cNvSpPr>
          <p:nvPr>
            <p:ph type="ftr" sz="quarter" idx="11"/>
          </p:nvPr>
        </p:nvSpPr>
        <p:spPr/>
        <p:txBody>
          <a:bodyPr rtlCol="0"/>
          <a:lstStyle/>
          <a:p>
            <a:pPr rtl="0"/>
            <a:endParaRPr lang="en-US"/>
          </a:p>
        </p:txBody>
      </p:sp>
      <p:sp>
        <p:nvSpPr>
          <p:cNvPr id="5" name="Slide Number Placeholder 4"/>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p>
        </p:txBody>
      </p:sp>
      <p:sp>
        <p:nvSpPr>
          <p:cNvPr id="2" name="Date Placeholder 1"/>
          <p:cNvSpPr>
            <a:spLocks noGrp="1"/>
          </p:cNvSpPr>
          <p:nvPr>
            <p:ph type="dt" sz="half" idx="10"/>
          </p:nvPr>
        </p:nvSpPr>
        <p:spPr/>
        <p:txBody>
          <a:bodyPr rtlCol="0"/>
          <a:lstStyle/>
          <a:p>
            <a:pPr rtl="0"/>
            <a:r>
              <a:rPr lang="en-US"/>
              <a:t>10/16/2019</a:t>
            </a:r>
          </a:p>
        </p:txBody>
      </p:sp>
      <p:sp>
        <p:nvSpPr>
          <p:cNvPr id="3" name="Footer Placeholder 2"/>
          <p:cNvSpPr>
            <a:spLocks noGrp="1"/>
          </p:cNvSpPr>
          <p:nvPr>
            <p:ph type="ftr" sz="quarter" idx="11"/>
          </p:nvPr>
        </p:nvSpPr>
        <p:spPr/>
        <p:txBody>
          <a:bodyPr rtlCol="0"/>
          <a:lstStyle/>
          <a:p>
            <a:pPr rtl="0"/>
            <a:endParaRPr lang="en-US"/>
          </a:p>
        </p:txBody>
      </p:sp>
      <p:sp>
        <p:nvSpPr>
          <p:cNvPr id="4" name="Slide Number Placeholder 3"/>
          <p:cNvSpPr>
            <a:spLocks noGrp="1"/>
          </p:cNvSpPr>
          <p:nvPr>
            <p:ph type="sldNum" sz="quarter" idx="12"/>
          </p:nvPr>
        </p:nvSpPr>
        <p:spPr/>
        <p:txBody>
          <a:bodyPr rtlCol="0"/>
          <a:lstStyle/>
          <a:p>
            <a:pPr rtl="0"/>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en-US"/>
              <a:t>Click icon to add picture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rtlCol="0" anchor="b"/>
          <a:lstStyle>
            <a:lvl1pPr>
              <a:defRPr sz="3200"/>
            </a:lvl1pPr>
          </a:lstStyle>
          <a:p>
            <a:pPr rtl="0"/>
            <a:r>
              <a:rPr lang="en-US"/>
              <a:t>Click to edit Master title style</a:t>
            </a:r>
          </a:p>
        </p:txBody>
      </p:sp>
      <p:sp>
        <p:nvSpPr>
          <p:cNvPr id="3" name="Content Placeholder 2"/>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Text Placeholder 3"/>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r>
              <a:rPr lang="en-US"/>
              <a:t>10/16/2019</a:t>
            </a:r>
          </a:p>
        </p:txBody>
      </p:sp>
      <p:sp>
        <p:nvSpPr>
          <p:cNvPr id="6" name="Footer Placeholder 5"/>
          <p:cNvSpPr>
            <a:spLocks noGrp="1"/>
          </p:cNvSpPr>
          <p:nvPr>
            <p:ph type="ftr" sz="quarter" idx="11"/>
          </p:nvPr>
        </p:nvSpPr>
        <p:spPr/>
        <p:txBody>
          <a:bodyPr rtlCol="0"/>
          <a:lstStyle/>
          <a:p>
            <a:pPr rtl="0"/>
            <a:endParaRPr lang="en-US"/>
          </a:p>
        </p:txBody>
      </p:sp>
      <p:sp>
        <p:nvSpPr>
          <p:cNvPr id="7" name="Slide Number Placeholder 6"/>
          <p:cNvSpPr>
            <a:spLocks noGrp="1"/>
          </p:cNvSpPr>
          <p:nvPr>
            <p:ph type="sldNum" sz="quarter" idx="12"/>
          </p:nvPr>
        </p:nvSpPr>
        <p:spPr/>
        <p:txBody>
          <a:bodyPr rtlCol="0"/>
          <a:lstStyle/>
          <a:p>
            <a:pPr rtl="0"/>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n-US"/>
              <a:t>10/16/2019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BFED98-F041-A0FE-1AA4-DB8E305D26EF}"/>
              </a:ext>
            </a:extLst>
          </p:cNvPr>
          <p:cNvPicPr>
            <a:picLocks noChangeAspect="1"/>
          </p:cNvPicPr>
          <p:nvPr/>
        </p:nvPicPr>
        <p:blipFill rotWithShape="1">
          <a:blip r:embed="rId2"/>
          <a:srcRect t="13182" r="-1" b="12939"/>
          <a:stretch/>
        </p:blipFill>
        <p:spPr>
          <a:xfrm>
            <a:off x="4547938" y="3681409"/>
            <a:ext cx="7644062" cy="3176595"/>
          </a:xfrm>
          <a:prstGeom prst="rect">
            <a:avLst/>
          </a:prstGeom>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E07A5-32F1-216D-1AB0-C41117A8CAAA}"/>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Presentation</a:t>
            </a:r>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6A8446A-8805-C435-F1FC-C1E54D109E7B}"/>
              </a:ext>
            </a:extLst>
          </p:cNvPr>
          <p:cNvSpPr txBox="1"/>
          <p:nvPr/>
        </p:nvSpPr>
        <p:spPr>
          <a:xfrm>
            <a:off x="7576705" y="4104932"/>
            <a:ext cx="4014788" cy="1200329"/>
          </a:xfrm>
          <a:prstGeom prst="rect">
            <a:avLst/>
          </a:prstGeom>
          <a:noFill/>
        </p:spPr>
        <p:txBody>
          <a:bodyPr wrap="square" rtlCol="0">
            <a:spAutoFit/>
          </a:bodyPr>
          <a:lstStyle/>
          <a:p>
            <a:r>
              <a:rPr lang="en-GB" dirty="0"/>
              <a:t>By </a:t>
            </a:r>
          </a:p>
          <a:p>
            <a:r>
              <a:rPr lang="en-GB" dirty="0"/>
              <a:t>Anna </a:t>
            </a:r>
            <a:r>
              <a:rPr lang="en-GB" dirty="0" err="1"/>
              <a:t>Bjornstrom</a:t>
            </a:r>
            <a:endParaRPr lang="en-GB" dirty="0"/>
          </a:p>
          <a:p>
            <a:r>
              <a:rPr lang="en-GB" dirty="0"/>
              <a:t>Kerry Jackman</a:t>
            </a:r>
          </a:p>
          <a:p>
            <a:endParaRPr lang="en-GB" dirty="0"/>
          </a:p>
        </p:txBody>
      </p:sp>
      <p:pic>
        <p:nvPicPr>
          <p:cNvPr id="7" name="Picture 4">
            <a:extLst>
              <a:ext uri="{FF2B5EF4-FFF2-40B4-BE49-F238E27FC236}">
                <a16:creationId xmlns:a16="http://schemas.microsoft.com/office/drawing/2014/main" id="{53A8F0D0-0513-5D71-594C-853D990D3F5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49" t="41442" r="20978" b="39230"/>
          <a:stretch/>
        </p:blipFill>
        <p:spPr bwMode="auto">
          <a:xfrm>
            <a:off x="7576705" y="983457"/>
            <a:ext cx="2505333" cy="167426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10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graphicFrame>
        <p:nvGraphicFramePr>
          <p:cNvPr id="6" name="Table 5">
            <a:extLst>
              <a:ext uri="{FF2B5EF4-FFF2-40B4-BE49-F238E27FC236}">
                <a16:creationId xmlns:a16="http://schemas.microsoft.com/office/drawing/2014/main" id="{26736C56-F489-711A-6E71-3949274D76B0}"/>
              </a:ext>
            </a:extLst>
          </p:cNvPr>
          <p:cNvGraphicFramePr>
            <a:graphicFrameLocks noGrp="1"/>
          </p:cNvGraphicFramePr>
          <p:nvPr>
            <p:extLst>
              <p:ext uri="{D42A27DB-BD31-4B8C-83A1-F6EECF244321}">
                <p14:modId xmlns:p14="http://schemas.microsoft.com/office/powerpoint/2010/main" val="750045538"/>
              </p:ext>
            </p:extLst>
          </p:nvPr>
        </p:nvGraphicFramePr>
        <p:xfrm>
          <a:off x="2883036" y="50458"/>
          <a:ext cx="8713530" cy="705931"/>
        </p:xfrm>
        <a:graphic>
          <a:graphicData uri="http://schemas.openxmlformats.org/drawingml/2006/table">
            <a:tbl>
              <a:tblPr/>
              <a:tblGrid>
                <a:gridCol w="749147">
                  <a:extLst>
                    <a:ext uri="{9D8B030D-6E8A-4147-A177-3AD203B41FA5}">
                      <a16:colId xmlns:a16="http://schemas.microsoft.com/office/drawing/2014/main" val="2270199849"/>
                    </a:ext>
                  </a:extLst>
                </a:gridCol>
                <a:gridCol w="1024568">
                  <a:extLst>
                    <a:ext uri="{9D8B030D-6E8A-4147-A177-3AD203B41FA5}">
                      <a16:colId xmlns:a16="http://schemas.microsoft.com/office/drawing/2014/main" val="2202677416"/>
                    </a:ext>
                  </a:extLst>
                </a:gridCol>
                <a:gridCol w="837282">
                  <a:extLst>
                    <a:ext uri="{9D8B030D-6E8A-4147-A177-3AD203B41FA5}">
                      <a16:colId xmlns:a16="http://schemas.microsoft.com/office/drawing/2014/main" val="1863500167"/>
                    </a:ext>
                  </a:extLst>
                </a:gridCol>
                <a:gridCol w="925417">
                  <a:extLst>
                    <a:ext uri="{9D8B030D-6E8A-4147-A177-3AD203B41FA5}">
                      <a16:colId xmlns:a16="http://schemas.microsoft.com/office/drawing/2014/main" val="2462205935"/>
                    </a:ext>
                  </a:extLst>
                </a:gridCol>
                <a:gridCol w="1211856">
                  <a:extLst>
                    <a:ext uri="{9D8B030D-6E8A-4147-A177-3AD203B41FA5}">
                      <a16:colId xmlns:a16="http://schemas.microsoft.com/office/drawing/2014/main" val="2632687711"/>
                    </a:ext>
                  </a:extLst>
                </a:gridCol>
                <a:gridCol w="705079">
                  <a:extLst>
                    <a:ext uri="{9D8B030D-6E8A-4147-A177-3AD203B41FA5}">
                      <a16:colId xmlns:a16="http://schemas.microsoft.com/office/drawing/2014/main" val="2934984971"/>
                    </a:ext>
                  </a:extLst>
                </a:gridCol>
                <a:gridCol w="804232">
                  <a:extLst>
                    <a:ext uri="{9D8B030D-6E8A-4147-A177-3AD203B41FA5}">
                      <a16:colId xmlns:a16="http://schemas.microsoft.com/office/drawing/2014/main" val="2932887647"/>
                    </a:ext>
                  </a:extLst>
                </a:gridCol>
                <a:gridCol w="980501">
                  <a:extLst>
                    <a:ext uri="{9D8B030D-6E8A-4147-A177-3AD203B41FA5}">
                      <a16:colId xmlns:a16="http://schemas.microsoft.com/office/drawing/2014/main" val="1015464835"/>
                    </a:ext>
                  </a:extLst>
                </a:gridCol>
                <a:gridCol w="672029">
                  <a:extLst>
                    <a:ext uri="{9D8B030D-6E8A-4147-A177-3AD203B41FA5}">
                      <a16:colId xmlns:a16="http://schemas.microsoft.com/office/drawing/2014/main" val="3505572162"/>
                    </a:ext>
                  </a:extLst>
                </a:gridCol>
                <a:gridCol w="803419">
                  <a:extLst>
                    <a:ext uri="{9D8B030D-6E8A-4147-A177-3AD203B41FA5}">
                      <a16:colId xmlns:a16="http://schemas.microsoft.com/office/drawing/2014/main" val="1344786820"/>
                    </a:ext>
                  </a:extLst>
                </a:gridCol>
              </a:tblGrid>
              <a:tr h="431611">
                <a:tc>
                  <a:txBody>
                    <a:bodyPr/>
                    <a:lstStyle/>
                    <a:p>
                      <a:pPr algn="r" fontAlgn="ctr"/>
                      <a:r>
                        <a:rPr lang="en-GB" sz="1200" b="1">
                          <a:effectLst/>
                          <a:latin typeface="+mj-lt"/>
                        </a:rPr>
                        <a:t>Anime</a:t>
                      </a:r>
                    </a:p>
                  </a:txBody>
                  <a:tcPr anchor="ctr">
                    <a:lnL>
                      <a:noFill/>
                    </a:lnL>
                    <a:lnR>
                      <a:noFill/>
                    </a:lnR>
                    <a:lnT>
                      <a:noFill/>
                    </a:lnT>
                    <a:lnB>
                      <a:noFill/>
                    </a:lnB>
                    <a:noFill/>
                  </a:tcPr>
                </a:tc>
                <a:tc>
                  <a:txBody>
                    <a:bodyPr/>
                    <a:lstStyle/>
                    <a:p>
                      <a:pPr algn="r" fontAlgn="ctr"/>
                      <a:r>
                        <a:rPr lang="en-GB" sz="1200" b="1">
                          <a:effectLst/>
                          <a:latin typeface="+mj-lt"/>
                        </a:rPr>
                        <a:t>Comedies</a:t>
                      </a:r>
                    </a:p>
                  </a:txBody>
                  <a:tcPr anchor="ctr">
                    <a:lnL>
                      <a:noFill/>
                    </a:lnL>
                    <a:lnR>
                      <a:noFill/>
                    </a:lnR>
                    <a:lnT>
                      <a:noFill/>
                    </a:lnT>
                    <a:lnB>
                      <a:noFill/>
                    </a:lnB>
                    <a:noFill/>
                  </a:tcPr>
                </a:tc>
                <a:tc>
                  <a:txBody>
                    <a:bodyPr/>
                    <a:lstStyle/>
                    <a:p>
                      <a:pPr algn="r" fontAlgn="ctr"/>
                      <a:r>
                        <a:rPr lang="en-GB" sz="1200" b="1">
                          <a:effectLst/>
                          <a:latin typeface="+mj-lt"/>
                        </a:rPr>
                        <a:t>Drama</a:t>
                      </a:r>
                    </a:p>
                  </a:txBody>
                  <a:tcPr anchor="ctr">
                    <a:lnL>
                      <a:noFill/>
                    </a:lnL>
                    <a:lnR>
                      <a:noFill/>
                    </a:lnR>
                    <a:lnT>
                      <a:noFill/>
                    </a:lnT>
                    <a:lnB>
                      <a:noFill/>
                    </a:lnB>
                    <a:noFill/>
                  </a:tcPr>
                </a:tc>
                <a:tc>
                  <a:txBody>
                    <a:bodyPr/>
                    <a:lstStyle/>
                    <a:p>
                      <a:pPr algn="r" fontAlgn="ctr"/>
                      <a:r>
                        <a:rPr lang="en-GB" sz="1200" b="1">
                          <a:effectLst/>
                          <a:latin typeface="+mj-lt"/>
                        </a:rPr>
                        <a:t>Fantasy</a:t>
                      </a:r>
                    </a:p>
                  </a:txBody>
                  <a:tcPr anchor="ctr">
                    <a:lnL>
                      <a:noFill/>
                    </a:lnL>
                    <a:lnR>
                      <a:noFill/>
                    </a:lnR>
                    <a:lnT>
                      <a:noFill/>
                    </a:lnT>
                    <a:lnB>
                      <a:noFill/>
                    </a:lnB>
                    <a:noFill/>
                  </a:tcPr>
                </a:tc>
                <a:tc>
                  <a:txBody>
                    <a:bodyPr/>
                    <a:lstStyle/>
                    <a:p>
                      <a:pPr algn="r" fontAlgn="ctr"/>
                      <a:r>
                        <a:rPr lang="en-GB" sz="1200" b="1">
                          <a:effectLst/>
                          <a:latin typeface="+mj-lt"/>
                        </a:rPr>
                        <a:t>International</a:t>
                      </a:r>
                    </a:p>
                  </a:txBody>
                  <a:tcPr anchor="ctr">
                    <a:lnL>
                      <a:noFill/>
                    </a:lnL>
                    <a:lnR>
                      <a:noFill/>
                    </a:lnR>
                    <a:lnT>
                      <a:noFill/>
                    </a:lnT>
                    <a:lnB>
                      <a:noFill/>
                    </a:lnB>
                    <a:noFill/>
                  </a:tcPr>
                </a:tc>
                <a:tc>
                  <a:txBody>
                    <a:bodyPr/>
                    <a:lstStyle/>
                    <a:p>
                      <a:pPr algn="r" fontAlgn="ctr"/>
                      <a:r>
                        <a:rPr lang="en-GB" sz="1200" b="1">
                          <a:effectLst/>
                          <a:latin typeface="+mj-lt"/>
                        </a:rPr>
                        <a:t>Kids</a:t>
                      </a:r>
                    </a:p>
                  </a:txBody>
                  <a:tcPr anchor="ctr">
                    <a:lnL>
                      <a:noFill/>
                    </a:lnL>
                    <a:lnR>
                      <a:noFill/>
                    </a:lnR>
                    <a:lnT>
                      <a:noFill/>
                    </a:lnT>
                    <a:lnB>
                      <a:noFill/>
                    </a:lnB>
                    <a:noFill/>
                  </a:tcPr>
                </a:tc>
                <a:tc>
                  <a:txBody>
                    <a:bodyPr/>
                    <a:lstStyle/>
                    <a:p>
                      <a:pPr algn="r" fontAlgn="ctr"/>
                      <a:r>
                        <a:rPr lang="en-GB" sz="1200" b="1">
                          <a:effectLst/>
                          <a:latin typeface="+mj-lt"/>
                        </a:rPr>
                        <a:t>Reality</a:t>
                      </a:r>
                    </a:p>
                  </a:txBody>
                  <a:tcPr anchor="ctr">
                    <a:lnL>
                      <a:noFill/>
                    </a:lnL>
                    <a:lnR>
                      <a:noFill/>
                    </a:lnR>
                    <a:lnT>
                      <a:noFill/>
                    </a:lnT>
                    <a:lnB>
                      <a:noFill/>
                    </a:lnB>
                    <a:noFill/>
                  </a:tcPr>
                </a:tc>
                <a:tc>
                  <a:txBody>
                    <a:bodyPr/>
                    <a:lstStyle/>
                    <a:p>
                      <a:pPr algn="r" fontAlgn="ctr"/>
                      <a:r>
                        <a:rPr lang="en-GB" sz="1200" b="1">
                          <a:effectLst/>
                          <a:latin typeface="+mj-lt"/>
                        </a:rPr>
                        <a:t>Romantic</a:t>
                      </a:r>
                    </a:p>
                  </a:txBody>
                  <a:tcPr anchor="ctr">
                    <a:lnL>
                      <a:noFill/>
                    </a:lnL>
                    <a:lnR>
                      <a:noFill/>
                    </a:lnR>
                    <a:lnT>
                      <a:noFill/>
                    </a:lnT>
                    <a:lnB>
                      <a:noFill/>
                    </a:lnB>
                    <a:noFill/>
                  </a:tcPr>
                </a:tc>
                <a:tc>
                  <a:txBody>
                    <a:bodyPr/>
                    <a:lstStyle/>
                    <a:p>
                      <a:pPr algn="r" fontAlgn="ctr"/>
                      <a:r>
                        <a:rPr lang="en-GB" sz="1200" b="1">
                          <a:effectLst/>
                          <a:latin typeface="+mj-lt"/>
                        </a:rPr>
                        <a:t>Sci-Fi</a:t>
                      </a:r>
                    </a:p>
                  </a:txBody>
                  <a:tcPr anchor="ctr">
                    <a:lnL>
                      <a:noFill/>
                    </a:lnL>
                    <a:lnR>
                      <a:noFill/>
                    </a:lnR>
                    <a:lnT>
                      <a:noFill/>
                    </a:lnT>
                    <a:lnB>
                      <a:noFill/>
                    </a:lnB>
                    <a:noFill/>
                  </a:tcPr>
                </a:tc>
                <a:tc>
                  <a:txBody>
                    <a:bodyPr/>
                    <a:lstStyle/>
                    <a:p>
                      <a:pPr algn="r" fontAlgn="ctr"/>
                      <a:r>
                        <a:rPr lang="en-GB" sz="1200" b="1">
                          <a:effectLst/>
                          <a:latin typeface="+mj-lt"/>
                        </a:rPr>
                        <a:t>Thriller</a:t>
                      </a:r>
                    </a:p>
                  </a:txBody>
                  <a:tcPr anchor="ctr">
                    <a:lnL>
                      <a:noFill/>
                    </a:lnL>
                    <a:lnR>
                      <a:noFill/>
                    </a:lnR>
                    <a:lnT>
                      <a:noFill/>
                    </a:lnT>
                    <a:lnB>
                      <a:noFill/>
                    </a:lnB>
                    <a:noFill/>
                  </a:tcPr>
                </a:tc>
                <a:extLst>
                  <a:ext uri="{0D108BD9-81ED-4DB2-BD59-A6C34878D82A}">
                    <a16:rowId xmlns:a16="http://schemas.microsoft.com/office/drawing/2014/main" val="2915226111"/>
                  </a:ext>
                </a:extLst>
              </a:tr>
              <a:tr h="182749">
                <a:tc>
                  <a:txBody>
                    <a:bodyPr/>
                    <a:lstStyle/>
                    <a:p>
                      <a:pPr algn="r" fontAlgn="ctr"/>
                      <a:r>
                        <a:rPr lang="en-GB" sz="1200" b="0">
                          <a:effectLst/>
                          <a:latin typeface="+mj-lt"/>
                        </a:rPr>
                        <a:t>6.57</a:t>
                      </a:r>
                    </a:p>
                  </a:txBody>
                  <a:tcPr anchor="ctr">
                    <a:lnL>
                      <a:noFill/>
                    </a:lnL>
                    <a:lnR>
                      <a:noFill/>
                    </a:lnR>
                    <a:lnT>
                      <a:noFill/>
                    </a:lnT>
                    <a:lnB>
                      <a:noFill/>
                    </a:lnB>
                    <a:noFill/>
                  </a:tcPr>
                </a:tc>
                <a:tc>
                  <a:txBody>
                    <a:bodyPr/>
                    <a:lstStyle/>
                    <a:p>
                      <a:pPr algn="r" fontAlgn="ctr"/>
                      <a:r>
                        <a:rPr lang="en-GB" sz="1200">
                          <a:effectLst/>
                          <a:latin typeface="+mj-lt"/>
                        </a:rPr>
                        <a:t>21.71</a:t>
                      </a:r>
                    </a:p>
                  </a:txBody>
                  <a:tcPr anchor="ctr">
                    <a:lnL>
                      <a:noFill/>
                    </a:lnL>
                    <a:lnR>
                      <a:noFill/>
                    </a:lnR>
                    <a:lnT>
                      <a:noFill/>
                    </a:lnT>
                    <a:lnB>
                      <a:noFill/>
                    </a:lnB>
                    <a:noFill/>
                  </a:tcPr>
                </a:tc>
                <a:tc>
                  <a:txBody>
                    <a:bodyPr/>
                    <a:lstStyle/>
                    <a:p>
                      <a:pPr algn="r" fontAlgn="ctr"/>
                      <a:r>
                        <a:rPr lang="en-GB" sz="1200">
                          <a:effectLst/>
                          <a:latin typeface="+mj-lt"/>
                        </a:rPr>
                        <a:t>28.51</a:t>
                      </a:r>
                    </a:p>
                  </a:txBody>
                  <a:tcPr anchor="ctr">
                    <a:lnL>
                      <a:noFill/>
                    </a:lnL>
                    <a:lnR>
                      <a:noFill/>
                    </a:lnR>
                    <a:lnT>
                      <a:noFill/>
                    </a:lnT>
                    <a:lnB>
                      <a:noFill/>
                    </a:lnB>
                    <a:noFill/>
                  </a:tcPr>
                </a:tc>
                <a:tc>
                  <a:txBody>
                    <a:bodyPr/>
                    <a:lstStyle/>
                    <a:p>
                      <a:pPr algn="r" fontAlgn="ctr"/>
                      <a:r>
                        <a:rPr lang="en-GB" sz="1200">
                          <a:effectLst/>
                          <a:latin typeface="+mj-lt"/>
                        </a:rPr>
                        <a:t>3.14</a:t>
                      </a:r>
                    </a:p>
                  </a:txBody>
                  <a:tcPr anchor="ctr">
                    <a:lnL>
                      <a:noFill/>
                    </a:lnL>
                    <a:lnR>
                      <a:noFill/>
                    </a:lnR>
                    <a:lnT>
                      <a:noFill/>
                    </a:lnT>
                    <a:lnB>
                      <a:noFill/>
                    </a:lnB>
                    <a:noFill/>
                  </a:tcPr>
                </a:tc>
                <a:tc>
                  <a:txBody>
                    <a:bodyPr/>
                    <a:lstStyle/>
                    <a:p>
                      <a:pPr algn="r" fontAlgn="ctr"/>
                      <a:r>
                        <a:rPr lang="en-GB" sz="1200">
                          <a:effectLst/>
                          <a:latin typeface="+mj-lt"/>
                        </a:rPr>
                        <a:t>50.49</a:t>
                      </a:r>
                    </a:p>
                  </a:txBody>
                  <a:tcPr anchor="ctr">
                    <a:lnL>
                      <a:noFill/>
                    </a:lnL>
                    <a:lnR>
                      <a:noFill/>
                    </a:lnR>
                    <a:lnT>
                      <a:noFill/>
                    </a:lnT>
                    <a:lnB>
                      <a:noFill/>
                    </a:lnB>
                    <a:noFill/>
                  </a:tcPr>
                </a:tc>
                <a:tc>
                  <a:txBody>
                    <a:bodyPr/>
                    <a:lstStyle/>
                    <a:p>
                      <a:pPr algn="r" fontAlgn="ctr"/>
                      <a:r>
                        <a:rPr lang="en-GB" sz="1200">
                          <a:effectLst/>
                          <a:latin typeface="+mj-lt"/>
                        </a:rPr>
                        <a:t>16.85</a:t>
                      </a:r>
                    </a:p>
                  </a:txBody>
                  <a:tcPr anchor="ctr">
                    <a:lnL>
                      <a:noFill/>
                    </a:lnL>
                    <a:lnR>
                      <a:noFill/>
                    </a:lnR>
                    <a:lnT>
                      <a:noFill/>
                    </a:lnT>
                    <a:lnB>
                      <a:noFill/>
                    </a:lnB>
                    <a:noFill/>
                  </a:tcPr>
                </a:tc>
                <a:tc>
                  <a:txBody>
                    <a:bodyPr/>
                    <a:lstStyle/>
                    <a:p>
                      <a:pPr algn="r" fontAlgn="ctr"/>
                      <a:r>
                        <a:rPr lang="en-GB" sz="1200">
                          <a:effectLst/>
                          <a:latin typeface="+mj-lt"/>
                        </a:rPr>
                        <a:t>9.53</a:t>
                      </a:r>
                    </a:p>
                  </a:txBody>
                  <a:tcPr anchor="ctr">
                    <a:lnL>
                      <a:noFill/>
                    </a:lnL>
                    <a:lnR>
                      <a:noFill/>
                    </a:lnR>
                    <a:lnT>
                      <a:noFill/>
                    </a:lnT>
                    <a:lnB>
                      <a:noFill/>
                    </a:lnB>
                    <a:noFill/>
                  </a:tcPr>
                </a:tc>
                <a:tc>
                  <a:txBody>
                    <a:bodyPr/>
                    <a:lstStyle/>
                    <a:p>
                      <a:pPr algn="r" fontAlgn="ctr"/>
                      <a:r>
                        <a:rPr lang="en-GB" sz="1200">
                          <a:effectLst/>
                          <a:latin typeface="+mj-lt"/>
                        </a:rPr>
                        <a:t>13.83</a:t>
                      </a:r>
                    </a:p>
                  </a:txBody>
                  <a:tcPr anchor="ctr">
                    <a:lnL>
                      <a:noFill/>
                    </a:lnL>
                    <a:lnR>
                      <a:noFill/>
                    </a:lnR>
                    <a:lnT>
                      <a:noFill/>
                    </a:lnT>
                    <a:lnB>
                      <a:noFill/>
                    </a:lnB>
                    <a:noFill/>
                  </a:tcPr>
                </a:tc>
                <a:tc>
                  <a:txBody>
                    <a:bodyPr/>
                    <a:lstStyle/>
                    <a:p>
                      <a:pPr algn="r" fontAlgn="ctr"/>
                      <a:r>
                        <a:rPr lang="en-GB" sz="1200">
                          <a:effectLst/>
                          <a:latin typeface="+mj-lt"/>
                        </a:rPr>
                        <a:t>3.14</a:t>
                      </a:r>
                    </a:p>
                  </a:txBody>
                  <a:tcPr anchor="ctr">
                    <a:lnL>
                      <a:noFill/>
                    </a:lnL>
                    <a:lnR>
                      <a:noFill/>
                    </a:lnR>
                    <a:lnT>
                      <a:noFill/>
                    </a:lnT>
                    <a:lnB>
                      <a:noFill/>
                    </a:lnB>
                    <a:noFill/>
                  </a:tcPr>
                </a:tc>
                <a:tc>
                  <a:txBody>
                    <a:bodyPr/>
                    <a:lstStyle/>
                    <a:p>
                      <a:pPr algn="r" fontAlgn="ctr"/>
                      <a:r>
                        <a:rPr lang="en-GB" sz="1200">
                          <a:effectLst/>
                          <a:latin typeface="+mj-lt"/>
                        </a:rPr>
                        <a:t>2.13</a:t>
                      </a:r>
                    </a:p>
                  </a:txBody>
                  <a:tcPr anchor="ctr">
                    <a:lnL>
                      <a:noFill/>
                    </a:lnL>
                    <a:lnR>
                      <a:noFill/>
                    </a:lnR>
                    <a:lnT>
                      <a:noFill/>
                    </a:lnT>
                    <a:lnB>
                      <a:noFill/>
                    </a:lnB>
                    <a:noFill/>
                  </a:tcPr>
                </a:tc>
                <a:extLst>
                  <a:ext uri="{0D108BD9-81ED-4DB2-BD59-A6C34878D82A}">
                    <a16:rowId xmlns:a16="http://schemas.microsoft.com/office/drawing/2014/main" val="2065361031"/>
                  </a:ext>
                </a:extLst>
              </a:tr>
            </a:tbl>
          </a:graphicData>
        </a:graphic>
      </p:graphicFrame>
      <p:sp>
        <p:nvSpPr>
          <p:cNvPr id="13" name="Rectangle 12">
            <a:extLst>
              <a:ext uri="{FF2B5EF4-FFF2-40B4-BE49-F238E27FC236}">
                <a16:creationId xmlns:a16="http://schemas.microsoft.com/office/drawing/2014/main" id="{45297E8D-9B12-A54C-02BF-0A49C5554B21}"/>
              </a:ext>
            </a:extLst>
          </p:cNvPr>
          <p:cNvSpPr/>
          <p:nvPr/>
        </p:nvSpPr>
        <p:spPr>
          <a:xfrm>
            <a:off x="9357661" y="6192582"/>
            <a:ext cx="91440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80F9AA5-6571-5188-BE0F-39C495D1C9D2}"/>
              </a:ext>
            </a:extLst>
          </p:cNvPr>
          <p:cNvSpPr txBox="1"/>
          <p:nvPr/>
        </p:nvSpPr>
        <p:spPr>
          <a:xfrm>
            <a:off x="165959" y="163133"/>
            <a:ext cx="2327563" cy="3477875"/>
          </a:xfrm>
          <a:prstGeom prst="rect">
            <a:avLst/>
          </a:prstGeom>
          <a:noFill/>
        </p:spPr>
        <p:txBody>
          <a:bodyPr wrap="square" rtlCol="0">
            <a:spAutoFit/>
          </a:bodyPr>
          <a:lstStyle/>
          <a:p>
            <a:r>
              <a:rPr lang="en-GB" sz="4000" b="1">
                <a:solidFill>
                  <a:schemeClr val="bg1"/>
                </a:solidFill>
                <a:latin typeface="+mj-lt"/>
              </a:rPr>
              <a:t>Genre</a:t>
            </a:r>
          </a:p>
          <a:p>
            <a:endParaRPr lang="en-GB">
              <a:solidFill>
                <a:schemeClr val="bg1"/>
              </a:solidFill>
              <a:latin typeface="+mj-lt"/>
            </a:endParaRPr>
          </a:p>
          <a:p>
            <a:r>
              <a:rPr lang="en-GB">
                <a:solidFill>
                  <a:schemeClr val="bg1"/>
                </a:solidFill>
                <a:latin typeface="+mj-lt"/>
              </a:rPr>
              <a:t>What is the most frequent genre type for movies &amp; TV Shows?</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sp>
        <p:nvSpPr>
          <p:cNvPr id="15" name="TextBox 14">
            <a:extLst>
              <a:ext uri="{FF2B5EF4-FFF2-40B4-BE49-F238E27FC236}">
                <a16:creationId xmlns:a16="http://schemas.microsoft.com/office/drawing/2014/main" id="{CD42124C-6D2C-CE3C-7078-E9B34ED574FF}"/>
              </a:ext>
            </a:extLst>
          </p:cNvPr>
          <p:cNvSpPr txBox="1"/>
          <p:nvPr/>
        </p:nvSpPr>
        <p:spPr>
          <a:xfrm>
            <a:off x="124690" y="2552788"/>
            <a:ext cx="2632364" cy="4739759"/>
          </a:xfrm>
          <a:prstGeom prst="rect">
            <a:avLst/>
          </a:prstGeom>
          <a:noFill/>
        </p:spPr>
        <p:txBody>
          <a:bodyPr wrap="square" rtlCol="0">
            <a:spAutoFit/>
          </a:bodyPr>
          <a:lstStyle/>
          <a:p>
            <a:r>
              <a:rPr lang="en-GB" sz="2400" b="1" dirty="0">
                <a:solidFill>
                  <a:schemeClr val="bg1"/>
                </a:solidFill>
                <a:latin typeface="+mj-lt"/>
              </a:rPr>
              <a:t>Findings</a:t>
            </a:r>
            <a:r>
              <a:rPr lang="en-GB" dirty="0">
                <a:solidFill>
                  <a:schemeClr val="bg1"/>
                </a:solidFill>
                <a:latin typeface="+mj-lt"/>
              </a:rPr>
              <a:t>:</a:t>
            </a:r>
          </a:p>
          <a:p>
            <a:endParaRPr lang="en-GB" dirty="0">
              <a:solidFill>
                <a:schemeClr val="bg1"/>
              </a:solidFill>
              <a:latin typeface="+mj-lt"/>
            </a:endParaRPr>
          </a:p>
          <a:p>
            <a:pPr marL="285750" indent="-285750">
              <a:buFont typeface="Arial" panose="020B0604020202020204" pitchFamily="34" charset="0"/>
              <a:buChar char="•"/>
            </a:pPr>
            <a:r>
              <a:rPr lang="en-GB" sz="1600" dirty="0">
                <a:solidFill>
                  <a:schemeClr val="bg1"/>
                </a:solidFill>
                <a:latin typeface="+mj-lt"/>
              </a:rPr>
              <a:t>For Tv shows –International is the largest category with more than 50%,  followed by Drama at 28.5% and then Comedies at 21.7%</a:t>
            </a:r>
          </a:p>
          <a:p>
            <a:pPr marL="285750" indent="-285750">
              <a:buFont typeface="Arial" panose="020B0604020202020204" pitchFamily="34" charset="0"/>
              <a:buChar char="•"/>
            </a:pPr>
            <a:endParaRPr lang="en-GB" sz="1600" dirty="0">
              <a:solidFill>
                <a:schemeClr val="bg1"/>
              </a:solidFill>
              <a:latin typeface="+mj-lt"/>
            </a:endParaRPr>
          </a:p>
          <a:p>
            <a:pPr marL="285750" indent="-285750">
              <a:buFont typeface="Arial" panose="020B0604020202020204" pitchFamily="34" charset="0"/>
              <a:buChar char="•"/>
            </a:pPr>
            <a:r>
              <a:rPr lang="en-GB" sz="1600" dirty="0">
                <a:solidFill>
                  <a:schemeClr val="bg1"/>
                </a:solidFill>
                <a:latin typeface="+mj-lt"/>
              </a:rPr>
              <a:t>For Movies – International is largest at 44.9%, Drama is second at 39.6% and Comedies 3</a:t>
            </a:r>
            <a:r>
              <a:rPr lang="en-GB" sz="1600" baseline="30000" dirty="0">
                <a:solidFill>
                  <a:schemeClr val="bg1"/>
                </a:solidFill>
                <a:latin typeface="+mj-lt"/>
              </a:rPr>
              <a:t>rd</a:t>
            </a:r>
            <a:r>
              <a:rPr lang="en-GB" sz="1600" dirty="0">
                <a:solidFill>
                  <a:schemeClr val="bg1"/>
                </a:solidFill>
                <a:latin typeface="+mj-lt"/>
              </a:rPr>
              <a:t> at 27.3%</a:t>
            </a:r>
          </a:p>
          <a:p>
            <a:pPr marL="285750" indent="-285750">
              <a:buFont typeface="Arial" panose="020B0604020202020204" pitchFamily="34" charset="0"/>
              <a:buChar char="•"/>
            </a:pPr>
            <a:endParaRPr lang="en-GB" dirty="0">
              <a:solidFill>
                <a:schemeClr val="bg1"/>
              </a:solidFill>
              <a:latin typeface="+mj-lt"/>
            </a:endParaRPr>
          </a:p>
          <a:p>
            <a:endParaRPr lang="en-GB" dirty="0">
              <a:solidFill>
                <a:schemeClr val="bg1"/>
              </a:solidFill>
            </a:endParaRPr>
          </a:p>
        </p:txBody>
      </p:sp>
      <p:sp>
        <p:nvSpPr>
          <p:cNvPr id="16" name="TextBox 15">
            <a:extLst>
              <a:ext uri="{FF2B5EF4-FFF2-40B4-BE49-F238E27FC236}">
                <a16:creationId xmlns:a16="http://schemas.microsoft.com/office/drawing/2014/main" id="{F8019E11-8DB5-DD9A-31C2-A6F2BED0B3B2}"/>
              </a:ext>
            </a:extLst>
          </p:cNvPr>
          <p:cNvSpPr txBox="1"/>
          <p:nvPr/>
        </p:nvSpPr>
        <p:spPr>
          <a:xfrm>
            <a:off x="3574473" y="3881941"/>
            <a:ext cx="3214254" cy="2031325"/>
          </a:xfrm>
          <a:prstGeom prst="rect">
            <a:avLst/>
          </a:prstGeom>
          <a:noFill/>
        </p:spPr>
        <p:txBody>
          <a:bodyPr wrap="square" rtlCol="0">
            <a:spAutoFit/>
          </a:bodyPr>
          <a:lstStyle/>
          <a:p>
            <a:r>
              <a:rPr lang="en-GB"/>
              <a:t>For those ‘Hawkeye’s’ out there, you will notice that the categories’ percentages total over 100 for both movies and TV shows – this is because many overlap into different categories!</a:t>
            </a:r>
          </a:p>
        </p:txBody>
      </p:sp>
      <p:pic>
        <p:nvPicPr>
          <p:cNvPr id="18" name="Picture 17" descr="A graph of different colored squares&#10;&#10;Description automatically generated with medium confidence">
            <a:extLst>
              <a:ext uri="{FF2B5EF4-FFF2-40B4-BE49-F238E27FC236}">
                <a16:creationId xmlns:a16="http://schemas.microsoft.com/office/drawing/2014/main" id="{9ED31B0B-3865-7D17-E793-430DFB441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5990" y="3429329"/>
            <a:ext cx="4724860" cy="2818673"/>
          </a:xfrm>
          <a:prstGeom prst="rect">
            <a:avLst/>
          </a:prstGeom>
        </p:spPr>
      </p:pic>
      <p:pic>
        <p:nvPicPr>
          <p:cNvPr id="20" name="Picture 19" descr="A graph of different colored bars&#10;&#10;Description automatically generated">
            <a:extLst>
              <a:ext uri="{FF2B5EF4-FFF2-40B4-BE49-F238E27FC236}">
                <a16:creationId xmlns:a16="http://schemas.microsoft.com/office/drawing/2014/main" id="{186B6DEF-F63A-2987-EDBC-F4B94C020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724" y="713321"/>
            <a:ext cx="4868081" cy="2904113"/>
          </a:xfrm>
          <a:prstGeom prst="rect">
            <a:avLst/>
          </a:prstGeom>
        </p:spPr>
      </p:pic>
      <p:sp>
        <p:nvSpPr>
          <p:cNvPr id="12" name="Rectangle 11">
            <a:extLst>
              <a:ext uri="{FF2B5EF4-FFF2-40B4-BE49-F238E27FC236}">
                <a16:creationId xmlns:a16="http://schemas.microsoft.com/office/drawing/2014/main" id="{41211B7B-7539-064D-BF7E-636DBC3C0229}"/>
              </a:ext>
            </a:extLst>
          </p:cNvPr>
          <p:cNvSpPr/>
          <p:nvPr/>
        </p:nvSpPr>
        <p:spPr>
          <a:xfrm>
            <a:off x="4899853" y="3405387"/>
            <a:ext cx="914400" cy="353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A395BBB-5C10-2650-23FE-D891E356B024}"/>
              </a:ext>
            </a:extLst>
          </p:cNvPr>
          <p:cNvSpPr/>
          <p:nvPr/>
        </p:nvSpPr>
        <p:spPr>
          <a:xfrm>
            <a:off x="9445295" y="6142926"/>
            <a:ext cx="914400" cy="353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9" name="Table 8">
            <a:extLst>
              <a:ext uri="{FF2B5EF4-FFF2-40B4-BE49-F238E27FC236}">
                <a16:creationId xmlns:a16="http://schemas.microsoft.com/office/drawing/2014/main" id="{05484B44-87D7-7BAF-AF30-EC0AD58596D3}"/>
              </a:ext>
            </a:extLst>
          </p:cNvPr>
          <p:cNvGraphicFramePr>
            <a:graphicFrameLocks noGrp="1"/>
          </p:cNvGraphicFramePr>
          <p:nvPr>
            <p:extLst>
              <p:ext uri="{D42A27DB-BD31-4B8C-83A1-F6EECF244321}">
                <p14:modId xmlns:p14="http://schemas.microsoft.com/office/powerpoint/2010/main" val="3193927884"/>
              </p:ext>
            </p:extLst>
          </p:nvPr>
        </p:nvGraphicFramePr>
        <p:xfrm>
          <a:off x="2904112" y="6309360"/>
          <a:ext cx="9309957" cy="548640"/>
        </p:xfrm>
        <a:graphic>
          <a:graphicData uri="http://schemas.openxmlformats.org/drawingml/2006/table">
            <a:tbl>
              <a:tblPr/>
              <a:tblGrid>
                <a:gridCol w="1630496">
                  <a:extLst>
                    <a:ext uri="{9D8B030D-6E8A-4147-A177-3AD203B41FA5}">
                      <a16:colId xmlns:a16="http://schemas.microsoft.com/office/drawing/2014/main" val="761213162"/>
                    </a:ext>
                  </a:extLst>
                </a:gridCol>
                <a:gridCol w="864541">
                  <a:extLst>
                    <a:ext uri="{9D8B030D-6E8A-4147-A177-3AD203B41FA5}">
                      <a16:colId xmlns:a16="http://schemas.microsoft.com/office/drawing/2014/main" val="4148377690"/>
                    </a:ext>
                  </a:extLst>
                </a:gridCol>
                <a:gridCol w="992154">
                  <a:extLst>
                    <a:ext uri="{9D8B030D-6E8A-4147-A177-3AD203B41FA5}">
                      <a16:colId xmlns:a16="http://schemas.microsoft.com/office/drawing/2014/main" val="1329859281"/>
                    </a:ext>
                  </a:extLst>
                </a:gridCol>
                <a:gridCol w="749147">
                  <a:extLst>
                    <a:ext uri="{9D8B030D-6E8A-4147-A177-3AD203B41FA5}">
                      <a16:colId xmlns:a16="http://schemas.microsoft.com/office/drawing/2014/main" val="2690338088"/>
                    </a:ext>
                  </a:extLst>
                </a:gridCol>
                <a:gridCol w="837282">
                  <a:extLst>
                    <a:ext uri="{9D8B030D-6E8A-4147-A177-3AD203B41FA5}">
                      <a16:colId xmlns:a16="http://schemas.microsoft.com/office/drawing/2014/main" val="4220307076"/>
                    </a:ext>
                  </a:extLst>
                </a:gridCol>
                <a:gridCol w="1178804">
                  <a:extLst>
                    <a:ext uri="{9D8B030D-6E8A-4147-A177-3AD203B41FA5}">
                      <a16:colId xmlns:a16="http://schemas.microsoft.com/office/drawing/2014/main" val="2127416773"/>
                    </a:ext>
                  </a:extLst>
                </a:gridCol>
                <a:gridCol w="627961">
                  <a:extLst>
                    <a:ext uri="{9D8B030D-6E8A-4147-A177-3AD203B41FA5}">
                      <a16:colId xmlns:a16="http://schemas.microsoft.com/office/drawing/2014/main" val="3047430498"/>
                    </a:ext>
                  </a:extLst>
                </a:gridCol>
                <a:gridCol w="1023548">
                  <a:extLst>
                    <a:ext uri="{9D8B030D-6E8A-4147-A177-3AD203B41FA5}">
                      <a16:colId xmlns:a16="http://schemas.microsoft.com/office/drawing/2014/main" val="2003700517"/>
                    </a:ext>
                  </a:extLst>
                </a:gridCol>
                <a:gridCol w="694063">
                  <a:extLst>
                    <a:ext uri="{9D8B030D-6E8A-4147-A177-3AD203B41FA5}">
                      <a16:colId xmlns:a16="http://schemas.microsoft.com/office/drawing/2014/main" val="978295397"/>
                    </a:ext>
                  </a:extLst>
                </a:gridCol>
                <a:gridCol w="711961">
                  <a:extLst>
                    <a:ext uri="{9D8B030D-6E8A-4147-A177-3AD203B41FA5}">
                      <a16:colId xmlns:a16="http://schemas.microsoft.com/office/drawing/2014/main" val="2477981245"/>
                    </a:ext>
                  </a:extLst>
                </a:gridCol>
              </a:tblGrid>
              <a:tr h="260571">
                <a:tc>
                  <a:txBody>
                    <a:bodyPr/>
                    <a:lstStyle/>
                    <a:p>
                      <a:pPr algn="r" fontAlgn="ctr"/>
                      <a:r>
                        <a:rPr lang="en-GB" sz="1200" b="1">
                          <a:effectLst/>
                          <a:latin typeface="+mj-lt"/>
                        </a:rPr>
                        <a:t>Action &amp; Adventure</a:t>
                      </a:r>
                    </a:p>
                  </a:txBody>
                  <a:tcPr anchor="ctr">
                    <a:lnL>
                      <a:noFill/>
                    </a:lnL>
                    <a:lnR>
                      <a:noFill/>
                    </a:lnR>
                    <a:lnT>
                      <a:noFill/>
                    </a:lnT>
                    <a:lnB>
                      <a:noFill/>
                    </a:lnB>
                    <a:noFill/>
                  </a:tcPr>
                </a:tc>
                <a:tc>
                  <a:txBody>
                    <a:bodyPr/>
                    <a:lstStyle/>
                    <a:p>
                      <a:pPr algn="r" fontAlgn="ctr"/>
                      <a:r>
                        <a:rPr lang="en-GB" sz="1200" b="1">
                          <a:effectLst/>
                          <a:latin typeface="+mj-lt"/>
                        </a:rPr>
                        <a:t>Classic</a:t>
                      </a:r>
                    </a:p>
                  </a:txBody>
                  <a:tcPr anchor="ctr">
                    <a:lnL>
                      <a:noFill/>
                    </a:lnL>
                    <a:lnR>
                      <a:noFill/>
                    </a:lnR>
                    <a:lnT>
                      <a:noFill/>
                    </a:lnT>
                    <a:lnB>
                      <a:noFill/>
                    </a:lnB>
                    <a:noFill/>
                  </a:tcPr>
                </a:tc>
                <a:tc>
                  <a:txBody>
                    <a:bodyPr/>
                    <a:lstStyle/>
                    <a:p>
                      <a:pPr algn="r" fontAlgn="ctr"/>
                      <a:r>
                        <a:rPr lang="en-GB" sz="1200" b="1">
                          <a:effectLst/>
                          <a:latin typeface="+mj-lt"/>
                        </a:rPr>
                        <a:t>Comedies</a:t>
                      </a:r>
                    </a:p>
                  </a:txBody>
                  <a:tcPr anchor="ctr">
                    <a:lnL>
                      <a:noFill/>
                    </a:lnL>
                    <a:lnR>
                      <a:noFill/>
                    </a:lnR>
                    <a:lnT>
                      <a:noFill/>
                    </a:lnT>
                    <a:lnB>
                      <a:noFill/>
                    </a:lnB>
                    <a:noFill/>
                  </a:tcPr>
                </a:tc>
                <a:tc>
                  <a:txBody>
                    <a:bodyPr/>
                    <a:lstStyle/>
                    <a:p>
                      <a:pPr algn="r" fontAlgn="ctr"/>
                      <a:r>
                        <a:rPr lang="en-GB" sz="1200" b="1">
                          <a:effectLst/>
                          <a:latin typeface="+mj-lt"/>
                        </a:rPr>
                        <a:t>Drama</a:t>
                      </a:r>
                    </a:p>
                  </a:txBody>
                  <a:tcPr anchor="ctr">
                    <a:lnL>
                      <a:noFill/>
                    </a:lnL>
                    <a:lnR>
                      <a:noFill/>
                    </a:lnR>
                    <a:lnT>
                      <a:noFill/>
                    </a:lnT>
                    <a:lnB>
                      <a:noFill/>
                    </a:lnB>
                    <a:noFill/>
                  </a:tcPr>
                </a:tc>
                <a:tc>
                  <a:txBody>
                    <a:bodyPr/>
                    <a:lstStyle/>
                    <a:p>
                      <a:pPr algn="r" fontAlgn="ctr"/>
                      <a:r>
                        <a:rPr lang="en-GB" sz="1200" b="1">
                          <a:effectLst/>
                          <a:latin typeface="+mj-lt"/>
                        </a:rPr>
                        <a:t>Fantasy</a:t>
                      </a:r>
                    </a:p>
                  </a:txBody>
                  <a:tcPr anchor="ctr">
                    <a:lnL>
                      <a:noFill/>
                    </a:lnL>
                    <a:lnR>
                      <a:noFill/>
                    </a:lnR>
                    <a:lnT>
                      <a:noFill/>
                    </a:lnT>
                    <a:lnB>
                      <a:noFill/>
                    </a:lnB>
                    <a:noFill/>
                  </a:tcPr>
                </a:tc>
                <a:tc>
                  <a:txBody>
                    <a:bodyPr/>
                    <a:lstStyle/>
                    <a:p>
                      <a:pPr algn="r" fontAlgn="ctr"/>
                      <a:r>
                        <a:rPr lang="en-GB" sz="1200" b="1">
                          <a:effectLst/>
                          <a:latin typeface="+mj-lt"/>
                        </a:rPr>
                        <a:t>International</a:t>
                      </a:r>
                    </a:p>
                  </a:txBody>
                  <a:tcPr anchor="ctr">
                    <a:lnL>
                      <a:noFill/>
                    </a:lnL>
                    <a:lnR>
                      <a:noFill/>
                    </a:lnR>
                    <a:lnT>
                      <a:noFill/>
                    </a:lnT>
                    <a:lnB>
                      <a:noFill/>
                    </a:lnB>
                    <a:noFill/>
                  </a:tcPr>
                </a:tc>
                <a:tc>
                  <a:txBody>
                    <a:bodyPr/>
                    <a:lstStyle/>
                    <a:p>
                      <a:pPr algn="r" fontAlgn="ctr"/>
                      <a:r>
                        <a:rPr lang="en-GB" sz="1200" b="1">
                          <a:effectLst/>
                          <a:latin typeface="+mj-lt"/>
                        </a:rPr>
                        <a:t>Kids</a:t>
                      </a:r>
                    </a:p>
                  </a:txBody>
                  <a:tcPr anchor="ctr">
                    <a:lnL>
                      <a:noFill/>
                    </a:lnL>
                    <a:lnR>
                      <a:noFill/>
                    </a:lnR>
                    <a:lnT>
                      <a:noFill/>
                    </a:lnT>
                    <a:lnB>
                      <a:noFill/>
                    </a:lnB>
                    <a:noFill/>
                  </a:tcPr>
                </a:tc>
                <a:tc>
                  <a:txBody>
                    <a:bodyPr/>
                    <a:lstStyle/>
                    <a:p>
                      <a:pPr algn="r" fontAlgn="ctr"/>
                      <a:r>
                        <a:rPr lang="en-GB" sz="1200" b="1">
                          <a:effectLst/>
                          <a:latin typeface="+mj-lt"/>
                        </a:rPr>
                        <a:t>Romantic</a:t>
                      </a:r>
                    </a:p>
                  </a:txBody>
                  <a:tcPr anchor="ctr">
                    <a:lnL>
                      <a:noFill/>
                    </a:lnL>
                    <a:lnR>
                      <a:noFill/>
                    </a:lnR>
                    <a:lnT>
                      <a:noFill/>
                    </a:lnT>
                    <a:lnB>
                      <a:noFill/>
                    </a:lnB>
                    <a:noFill/>
                  </a:tcPr>
                </a:tc>
                <a:tc>
                  <a:txBody>
                    <a:bodyPr/>
                    <a:lstStyle/>
                    <a:p>
                      <a:pPr algn="r" fontAlgn="ctr"/>
                      <a:r>
                        <a:rPr lang="en-GB" sz="1200" b="1">
                          <a:effectLst/>
                          <a:latin typeface="+mj-lt"/>
                        </a:rPr>
                        <a:t>Sci-Fi</a:t>
                      </a:r>
                    </a:p>
                  </a:txBody>
                  <a:tcPr anchor="ctr">
                    <a:lnL>
                      <a:noFill/>
                    </a:lnL>
                    <a:lnR>
                      <a:noFill/>
                    </a:lnR>
                    <a:lnT>
                      <a:noFill/>
                    </a:lnT>
                    <a:lnB>
                      <a:noFill/>
                    </a:lnB>
                    <a:noFill/>
                  </a:tcPr>
                </a:tc>
                <a:tc>
                  <a:txBody>
                    <a:bodyPr/>
                    <a:lstStyle/>
                    <a:p>
                      <a:pPr algn="r" fontAlgn="ctr"/>
                      <a:r>
                        <a:rPr lang="en-GB" sz="1200" b="1">
                          <a:effectLst/>
                          <a:latin typeface="+mj-lt"/>
                        </a:rPr>
                        <a:t>Thriller</a:t>
                      </a:r>
                    </a:p>
                  </a:txBody>
                  <a:tcPr anchor="ctr">
                    <a:lnL>
                      <a:noFill/>
                    </a:lnL>
                    <a:lnR>
                      <a:noFill/>
                    </a:lnR>
                    <a:lnT>
                      <a:noFill/>
                    </a:lnT>
                    <a:lnB>
                      <a:noFill/>
                    </a:lnB>
                    <a:noFill/>
                  </a:tcPr>
                </a:tc>
                <a:extLst>
                  <a:ext uri="{0D108BD9-81ED-4DB2-BD59-A6C34878D82A}">
                    <a16:rowId xmlns:a16="http://schemas.microsoft.com/office/drawing/2014/main" val="1402498821"/>
                  </a:ext>
                </a:extLst>
              </a:tr>
              <a:tr h="142967">
                <a:tc>
                  <a:txBody>
                    <a:bodyPr/>
                    <a:lstStyle/>
                    <a:p>
                      <a:pPr algn="r" fontAlgn="ctr"/>
                      <a:r>
                        <a:rPr lang="en-GB" sz="1200" b="0">
                          <a:effectLst/>
                          <a:latin typeface="+mj-lt"/>
                        </a:rPr>
                        <a:t>14.01</a:t>
                      </a:r>
                    </a:p>
                  </a:txBody>
                  <a:tcPr anchor="ctr">
                    <a:lnL>
                      <a:noFill/>
                    </a:lnL>
                    <a:lnR>
                      <a:noFill/>
                    </a:lnR>
                    <a:lnT>
                      <a:noFill/>
                    </a:lnT>
                    <a:lnB>
                      <a:noFill/>
                    </a:lnB>
                    <a:noFill/>
                  </a:tcPr>
                </a:tc>
                <a:tc>
                  <a:txBody>
                    <a:bodyPr/>
                    <a:lstStyle/>
                    <a:p>
                      <a:pPr algn="r" fontAlgn="ctr"/>
                      <a:r>
                        <a:rPr lang="en-GB" sz="1200">
                          <a:effectLst/>
                          <a:latin typeface="+mj-lt"/>
                        </a:rPr>
                        <a:t>1.89</a:t>
                      </a:r>
                    </a:p>
                  </a:txBody>
                  <a:tcPr anchor="ctr">
                    <a:lnL>
                      <a:noFill/>
                    </a:lnL>
                    <a:lnR>
                      <a:noFill/>
                    </a:lnR>
                    <a:lnT>
                      <a:noFill/>
                    </a:lnT>
                    <a:lnB>
                      <a:noFill/>
                    </a:lnB>
                    <a:noFill/>
                  </a:tcPr>
                </a:tc>
                <a:tc>
                  <a:txBody>
                    <a:bodyPr/>
                    <a:lstStyle/>
                    <a:p>
                      <a:pPr algn="r" fontAlgn="ctr"/>
                      <a:r>
                        <a:rPr lang="en-GB" sz="1200">
                          <a:effectLst/>
                          <a:latin typeface="+mj-lt"/>
                        </a:rPr>
                        <a:t>27.3</a:t>
                      </a:r>
                    </a:p>
                  </a:txBody>
                  <a:tcPr anchor="ctr">
                    <a:lnL>
                      <a:noFill/>
                    </a:lnL>
                    <a:lnR>
                      <a:noFill/>
                    </a:lnR>
                    <a:lnT>
                      <a:noFill/>
                    </a:lnT>
                    <a:lnB>
                      <a:noFill/>
                    </a:lnB>
                    <a:noFill/>
                  </a:tcPr>
                </a:tc>
                <a:tc>
                  <a:txBody>
                    <a:bodyPr/>
                    <a:lstStyle/>
                    <a:p>
                      <a:pPr algn="r" fontAlgn="ctr"/>
                      <a:r>
                        <a:rPr lang="en-GB" sz="1200">
                          <a:effectLst/>
                          <a:latin typeface="+mj-lt"/>
                        </a:rPr>
                        <a:t>39.58</a:t>
                      </a:r>
                    </a:p>
                  </a:txBody>
                  <a:tcPr anchor="ctr">
                    <a:lnL>
                      <a:noFill/>
                    </a:lnL>
                    <a:lnR>
                      <a:noFill/>
                    </a:lnR>
                    <a:lnT>
                      <a:noFill/>
                    </a:lnT>
                    <a:lnB>
                      <a:noFill/>
                    </a:lnB>
                    <a:noFill/>
                  </a:tcPr>
                </a:tc>
                <a:tc>
                  <a:txBody>
                    <a:bodyPr/>
                    <a:lstStyle/>
                    <a:p>
                      <a:pPr algn="r" fontAlgn="ctr"/>
                      <a:r>
                        <a:rPr lang="en-GB" sz="1200">
                          <a:effectLst/>
                          <a:latin typeface="+mj-lt"/>
                        </a:rPr>
                        <a:t>3.96</a:t>
                      </a:r>
                    </a:p>
                  </a:txBody>
                  <a:tcPr anchor="ctr">
                    <a:lnL>
                      <a:noFill/>
                    </a:lnL>
                    <a:lnR>
                      <a:noFill/>
                    </a:lnR>
                    <a:lnT>
                      <a:noFill/>
                    </a:lnT>
                    <a:lnB>
                      <a:noFill/>
                    </a:lnB>
                    <a:noFill/>
                  </a:tcPr>
                </a:tc>
                <a:tc>
                  <a:txBody>
                    <a:bodyPr/>
                    <a:lstStyle/>
                    <a:p>
                      <a:pPr algn="r" fontAlgn="ctr"/>
                      <a:r>
                        <a:rPr lang="en-GB" sz="1200">
                          <a:effectLst/>
                          <a:latin typeface="+mj-lt"/>
                        </a:rPr>
                        <a:t>44.89</a:t>
                      </a:r>
                    </a:p>
                  </a:txBody>
                  <a:tcPr anchor="ctr">
                    <a:lnL>
                      <a:noFill/>
                    </a:lnL>
                    <a:lnR>
                      <a:noFill/>
                    </a:lnR>
                    <a:lnT>
                      <a:noFill/>
                    </a:lnT>
                    <a:lnB>
                      <a:noFill/>
                    </a:lnB>
                    <a:noFill/>
                  </a:tcPr>
                </a:tc>
                <a:tc>
                  <a:txBody>
                    <a:bodyPr/>
                    <a:lstStyle/>
                    <a:p>
                      <a:pPr algn="r" fontAlgn="ctr"/>
                      <a:r>
                        <a:rPr lang="en-GB" sz="1200">
                          <a:effectLst/>
                          <a:latin typeface="+mj-lt"/>
                        </a:rPr>
                        <a:t>10.46</a:t>
                      </a:r>
                    </a:p>
                  </a:txBody>
                  <a:tcPr anchor="ctr">
                    <a:lnL>
                      <a:noFill/>
                    </a:lnL>
                    <a:lnR>
                      <a:noFill/>
                    </a:lnR>
                    <a:lnT>
                      <a:noFill/>
                    </a:lnT>
                    <a:lnB>
                      <a:noFill/>
                    </a:lnB>
                    <a:noFill/>
                  </a:tcPr>
                </a:tc>
                <a:tc>
                  <a:txBody>
                    <a:bodyPr/>
                    <a:lstStyle/>
                    <a:p>
                      <a:pPr algn="r" fontAlgn="ctr"/>
                      <a:r>
                        <a:rPr lang="en-GB" sz="1200">
                          <a:effectLst/>
                          <a:latin typeface="+mj-lt"/>
                        </a:rPr>
                        <a:t>10.05</a:t>
                      </a:r>
                    </a:p>
                  </a:txBody>
                  <a:tcPr anchor="ctr">
                    <a:lnL>
                      <a:noFill/>
                    </a:lnL>
                    <a:lnR>
                      <a:noFill/>
                    </a:lnR>
                    <a:lnT>
                      <a:noFill/>
                    </a:lnT>
                    <a:lnB>
                      <a:noFill/>
                    </a:lnB>
                    <a:noFill/>
                  </a:tcPr>
                </a:tc>
                <a:tc>
                  <a:txBody>
                    <a:bodyPr/>
                    <a:lstStyle/>
                    <a:p>
                      <a:pPr algn="r" fontAlgn="ctr"/>
                      <a:r>
                        <a:rPr lang="en-GB" sz="1200">
                          <a:effectLst/>
                          <a:latin typeface="+mj-lt"/>
                        </a:rPr>
                        <a:t>3.96</a:t>
                      </a:r>
                    </a:p>
                  </a:txBody>
                  <a:tcPr anchor="ctr">
                    <a:lnL>
                      <a:noFill/>
                    </a:lnL>
                    <a:lnR>
                      <a:noFill/>
                    </a:lnR>
                    <a:lnT>
                      <a:noFill/>
                    </a:lnT>
                    <a:lnB>
                      <a:noFill/>
                    </a:lnB>
                    <a:noFill/>
                  </a:tcPr>
                </a:tc>
                <a:tc>
                  <a:txBody>
                    <a:bodyPr/>
                    <a:lstStyle/>
                    <a:p>
                      <a:pPr algn="r" fontAlgn="ctr"/>
                      <a:r>
                        <a:rPr lang="en-GB" sz="1200">
                          <a:effectLst/>
                          <a:latin typeface="+mj-lt"/>
                        </a:rPr>
                        <a:t>9.41</a:t>
                      </a:r>
                    </a:p>
                  </a:txBody>
                  <a:tcPr anchor="ctr">
                    <a:lnL>
                      <a:noFill/>
                    </a:lnL>
                    <a:lnR>
                      <a:noFill/>
                    </a:lnR>
                    <a:lnT>
                      <a:noFill/>
                    </a:lnT>
                    <a:lnB>
                      <a:noFill/>
                    </a:lnB>
                    <a:noFill/>
                  </a:tcPr>
                </a:tc>
                <a:extLst>
                  <a:ext uri="{0D108BD9-81ED-4DB2-BD59-A6C34878D82A}">
                    <a16:rowId xmlns:a16="http://schemas.microsoft.com/office/drawing/2014/main" val="4099836626"/>
                  </a:ext>
                </a:extLst>
              </a:tr>
            </a:tbl>
          </a:graphicData>
        </a:graphic>
      </p:graphicFrame>
    </p:spTree>
    <p:extLst>
      <p:ext uri="{BB962C8B-B14F-4D97-AF65-F5344CB8AC3E}">
        <p14:creationId xmlns:p14="http://schemas.microsoft.com/office/powerpoint/2010/main" val="413630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2" name="Rectangle 11">
            <a:extLst>
              <a:ext uri="{FF2B5EF4-FFF2-40B4-BE49-F238E27FC236}">
                <a16:creationId xmlns:a16="http://schemas.microsoft.com/office/drawing/2014/main" id="{41211B7B-7539-064D-BF7E-636DBC3C0229}"/>
              </a:ext>
            </a:extLst>
          </p:cNvPr>
          <p:cNvSpPr/>
          <p:nvPr/>
        </p:nvSpPr>
        <p:spPr>
          <a:xfrm>
            <a:off x="5181600" y="3424741"/>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5297E8D-9B12-A54C-02BF-0A49C5554B21}"/>
              </a:ext>
            </a:extLst>
          </p:cNvPr>
          <p:cNvSpPr/>
          <p:nvPr/>
        </p:nvSpPr>
        <p:spPr>
          <a:xfrm>
            <a:off x="9357661" y="6192582"/>
            <a:ext cx="91440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graph of a bar&#10;&#10;Description automatically generated with medium confidence">
            <a:extLst>
              <a:ext uri="{FF2B5EF4-FFF2-40B4-BE49-F238E27FC236}">
                <a16:creationId xmlns:a16="http://schemas.microsoft.com/office/drawing/2014/main" id="{EC22A718-DFDC-434E-012C-D37F6169C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374" y="1173377"/>
            <a:ext cx="3882466" cy="5417127"/>
          </a:xfrm>
          <a:prstGeom prst="rect">
            <a:avLst/>
          </a:prstGeom>
        </p:spPr>
      </p:pic>
      <p:pic>
        <p:nvPicPr>
          <p:cNvPr id="7" name="Picture 6" descr="A graph with text on it&#10;&#10;Description automatically generated">
            <a:extLst>
              <a:ext uri="{FF2B5EF4-FFF2-40B4-BE49-F238E27FC236}">
                <a16:creationId xmlns:a16="http://schemas.microsoft.com/office/drawing/2014/main" id="{B7618B8D-D2F3-E9AE-FE78-C8CC54EAB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692" y="1140491"/>
            <a:ext cx="3920338" cy="4683591"/>
          </a:xfrm>
          <a:prstGeom prst="rect">
            <a:avLst/>
          </a:prstGeom>
        </p:spPr>
      </p:pic>
      <p:sp>
        <p:nvSpPr>
          <p:cNvPr id="14" name="TextBox 13">
            <a:extLst>
              <a:ext uri="{FF2B5EF4-FFF2-40B4-BE49-F238E27FC236}">
                <a16:creationId xmlns:a16="http://schemas.microsoft.com/office/drawing/2014/main" id="{C7F0CC02-1011-CB48-70BA-396E71F51F0E}"/>
              </a:ext>
            </a:extLst>
          </p:cNvPr>
          <p:cNvSpPr txBox="1"/>
          <p:nvPr/>
        </p:nvSpPr>
        <p:spPr>
          <a:xfrm>
            <a:off x="6726447" y="402659"/>
            <a:ext cx="1877225" cy="369332"/>
          </a:xfrm>
          <a:prstGeom prst="rect">
            <a:avLst/>
          </a:prstGeom>
          <a:noFill/>
        </p:spPr>
        <p:txBody>
          <a:bodyPr wrap="square" rtlCol="0">
            <a:spAutoFit/>
          </a:bodyPr>
          <a:lstStyle/>
          <a:p>
            <a:r>
              <a:rPr lang="en-GB"/>
              <a:t>INTERNATIONAL</a:t>
            </a:r>
          </a:p>
        </p:txBody>
      </p:sp>
      <p:sp>
        <p:nvSpPr>
          <p:cNvPr id="15" name="TextBox 14">
            <a:extLst>
              <a:ext uri="{FF2B5EF4-FFF2-40B4-BE49-F238E27FC236}">
                <a16:creationId xmlns:a16="http://schemas.microsoft.com/office/drawing/2014/main" id="{EC9BEC31-8692-7884-63FB-408155FBE9CB}"/>
              </a:ext>
            </a:extLst>
          </p:cNvPr>
          <p:cNvSpPr txBox="1"/>
          <p:nvPr/>
        </p:nvSpPr>
        <p:spPr>
          <a:xfrm>
            <a:off x="295105" y="263236"/>
            <a:ext cx="2327563" cy="3016210"/>
          </a:xfrm>
          <a:prstGeom prst="rect">
            <a:avLst/>
          </a:prstGeom>
          <a:noFill/>
        </p:spPr>
        <p:txBody>
          <a:bodyPr wrap="square" rtlCol="0">
            <a:spAutoFit/>
          </a:bodyPr>
          <a:lstStyle/>
          <a:p>
            <a:r>
              <a:rPr lang="en-GB" sz="4000" b="1">
                <a:solidFill>
                  <a:schemeClr val="bg1"/>
                </a:solidFill>
                <a:latin typeface="+mj-lt"/>
              </a:rPr>
              <a:t>Genre:</a:t>
            </a:r>
          </a:p>
          <a:p>
            <a:r>
              <a:rPr lang="en-GB" sz="2400" b="1">
                <a:solidFill>
                  <a:schemeClr val="bg1"/>
                </a:solidFill>
                <a:latin typeface="+mj-lt"/>
              </a:rPr>
              <a:t>International</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pic>
        <p:nvPicPr>
          <p:cNvPr id="16" name="Picture 15">
            <a:extLst>
              <a:ext uri="{FF2B5EF4-FFF2-40B4-BE49-F238E27FC236}">
                <a16:creationId xmlns:a16="http://schemas.microsoft.com/office/drawing/2014/main" id="{631AED7F-296C-9627-375A-21CACE7CE12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3036" b="44851" l="56210" r="72765">
                        <a14:foregroundMark x1="66927" y1="15741" x2="61563" y2="21204"/>
                        <a14:foregroundMark x1="62031" y1="17222" x2="59427" y2="22407"/>
                        <a14:foregroundMark x1="64896" y1="14815" x2="64896" y2="23056"/>
                        <a14:foregroundMark x1="64896" y1="23056" x2="64896" y2="23056"/>
                        <a14:foregroundMark x1="64219" y1="17037" x2="63073" y2="17037"/>
                        <a14:foregroundMark x1="59635" y1="18241" x2="59323" y2="20463"/>
                        <a14:backgroundMark x1="61591" y1="20452" x2="61927" y2="20648"/>
                      </a14:backgroundRemoval>
                    </a14:imgEffect>
                  </a14:imgLayer>
                </a14:imgProps>
              </a:ext>
            </a:extLst>
          </a:blip>
          <a:srcRect l="54141" t="9059" r="25166" b="51172"/>
          <a:stretch/>
        </p:blipFill>
        <p:spPr>
          <a:xfrm>
            <a:off x="488922" y="2676591"/>
            <a:ext cx="1786111" cy="1930865"/>
          </a:xfrm>
          <a:prstGeom prst="rect">
            <a:avLst/>
          </a:prstGeom>
        </p:spPr>
      </p:pic>
    </p:spTree>
    <p:extLst>
      <p:ext uri="{BB962C8B-B14F-4D97-AF65-F5344CB8AC3E}">
        <p14:creationId xmlns:p14="http://schemas.microsoft.com/office/powerpoint/2010/main" val="8168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2" name="Rectangle 11">
            <a:extLst>
              <a:ext uri="{FF2B5EF4-FFF2-40B4-BE49-F238E27FC236}">
                <a16:creationId xmlns:a16="http://schemas.microsoft.com/office/drawing/2014/main" id="{41211B7B-7539-064D-BF7E-636DBC3C0229}"/>
              </a:ext>
            </a:extLst>
          </p:cNvPr>
          <p:cNvSpPr/>
          <p:nvPr/>
        </p:nvSpPr>
        <p:spPr>
          <a:xfrm>
            <a:off x="5181600" y="3424741"/>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5297E8D-9B12-A54C-02BF-0A49C5554B21}"/>
              </a:ext>
            </a:extLst>
          </p:cNvPr>
          <p:cNvSpPr/>
          <p:nvPr/>
        </p:nvSpPr>
        <p:spPr>
          <a:xfrm>
            <a:off x="9357661" y="6192582"/>
            <a:ext cx="91440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graph of tv shows&#10;&#10;Description automatically generated">
            <a:extLst>
              <a:ext uri="{FF2B5EF4-FFF2-40B4-BE49-F238E27FC236}">
                <a16:creationId xmlns:a16="http://schemas.microsoft.com/office/drawing/2014/main" id="{D023811D-24D4-8405-6945-94E230BD6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8110" y="775855"/>
            <a:ext cx="4405745" cy="5913317"/>
          </a:xfrm>
          <a:prstGeom prst="rect">
            <a:avLst/>
          </a:prstGeom>
        </p:spPr>
      </p:pic>
      <p:sp>
        <p:nvSpPr>
          <p:cNvPr id="9" name="TextBox 8">
            <a:extLst>
              <a:ext uri="{FF2B5EF4-FFF2-40B4-BE49-F238E27FC236}">
                <a16:creationId xmlns:a16="http://schemas.microsoft.com/office/drawing/2014/main" id="{03D0D74B-6CE2-3E36-8B0F-BC27E9A8B68E}"/>
              </a:ext>
            </a:extLst>
          </p:cNvPr>
          <p:cNvSpPr txBox="1"/>
          <p:nvPr/>
        </p:nvSpPr>
        <p:spPr>
          <a:xfrm>
            <a:off x="7273638" y="168828"/>
            <a:ext cx="1080654" cy="369332"/>
          </a:xfrm>
          <a:prstGeom prst="rect">
            <a:avLst/>
          </a:prstGeom>
          <a:noFill/>
        </p:spPr>
        <p:txBody>
          <a:bodyPr wrap="square" rtlCol="0">
            <a:spAutoFit/>
          </a:bodyPr>
          <a:lstStyle/>
          <a:p>
            <a:r>
              <a:rPr lang="en-GB"/>
              <a:t>DRAMA</a:t>
            </a:r>
          </a:p>
        </p:txBody>
      </p:sp>
      <p:pic>
        <p:nvPicPr>
          <p:cNvPr id="15" name="Picture 14" descr="A graph with purple bars&#10;&#10;Description automatically generated">
            <a:extLst>
              <a:ext uri="{FF2B5EF4-FFF2-40B4-BE49-F238E27FC236}">
                <a16:creationId xmlns:a16="http://schemas.microsoft.com/office/drawing/2014/main" id="{F0669696-4C2D-D9D8-E076-E4445A85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988" y="775855"/>
            <a:ext cx="4196291" cy="4954804"/>
          </a:xfrm>
          <a:prstGeom prst="rect">
            <a:avLst/>
          </a:prstGeom>
        </p:spPr>
      </p:pic>
      <p:sp>
        <p:nvSpPr>
          <p:cNvPr id="16" name="TextBox 15">
            <a:extLst>
              <a:ext uri="{FF2B5EF4-FFF2-40B4-BE49-F238E27FC236}">
                <a16:creationId xmlns:a16="http://schemas.microsoft.com/office/drawing/2014/main" id="{87D5DE45-2185-E45D-2257-F643337B601A}"/>
              </a:ext>
            </a:extLst>
          </p:cNvPr>
          <p:cNvSpPr txBox="1"/>
          <p:nvPr/>
        </p:nvSpPr>
        <p:spPr>
          <a:xfrm>
            <a:off x="295105" y="263236"/>
            <a:ext cx="2327563" cy="3016210"/>
          </a:xfrm>
          <a:prstGeom prst="rect">
            <a:avLst/>
          </a:prstGeom>
          <a:noFill/>
        </p:spPr>
        <p:txBody>
          <a:bodyPr wrap="square" rtlCol="0">
            <a:spAutoFit/>
          </a:bodyPr>
          <a:lstStyle/>
          <a:p>
            <a:r>
              <a:rPr lang="en-GB" sz="4000" b="1">
                <a:solidFill>
                  <a:schemeClr val="bg1"/>
                </a:solidFill>
                <a:latin typeface="+mj-lt"/>
              </a:rPr>
              <a:t>Genre:</a:t>
            </a:r>
          </a:p>
          <a:p>
            <a:r>
              <a:rPr lang="en-GB" sz="2400" b="1">
                <a:solidFill>
                  <a:schemeClr val="bg1"/>
                </a:solidFill>
                <a:latin typeface="+mj-lt"/>
              </a:rPr>
              <a:t>Drama</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pic>
        <p:nvPicPr>
          <p:cNvPr id="17" name="Picture 16">
            <a:extLst>
              <a:ext uri="{FF2B5EF4-FFF2-40B4-BE49-F238E27FC236}">
                <a16:creationId xmlns:a16="http://schemas.microsoft.com/office/drawing/2014/main" id="{EE2F89FF-8745-9A87-625E-2601367AEAB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3938" b="88062" l="6000" r="54000"/>
                    </a14:imgEffect>
                  </a14:imgLayer>
                </a14:imgProps>
              </a:ext>
            </a:extLst>
          </a:blip>
          <a:srcRect t="60923" r="40000" b="8923"/>
          <a:stretch/>
        </p:blipFill>
        <p:spPr>
          <a:xfrm rot="5400000">
            <a:off x="-1109197" y="4158254"/>
            <a:ext cx="4946384" cy="1398304"/>
          </a:xfrm>
          <a:prstGeom prst="rect">
            <a:avLst/>
          </a:prstGeom>
        </p:spPr>
      </p:pic>
    </p:spTree>
    <p:extLst>
      <p:ext uri="{BB962C8B-B14F-4D97-AF65-F5344CB8AC3E}">
        <p14:creationId xmlns:p14="http://schemas.microsoft.com/office/powerpoint/2010/main" val="411523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2" name="Rectangle 11">
            <a:extLst>
              <a:ext uri="{FF2B5EF4-FFF2-40B4-BE49-F238E27FC236}">
                <a16:creationId xmlns:a16="http://schemas.microsoft.com/office/drawing/2014/main" id="{41211B7B-7539-064D-BF7E-636DBC3C0229}"/>
              </a:ext>
            </a:extLst>
          </p:cNvPr>
          <p:cNvSpPr/>
          <p:nvPr/>
        </p:nvSpPr>
        <p:spPr>
          <a:xfrm>
            <a:off x="5181600" y="3424741"/>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45297E8D-9B12-A54C-02BF-0A49C5554B21}"/>
              </a:ext>
            </a:extLst>
          </p:cNvPr>
          <p:cNvSpPr/>
          <p:nvPr/>
        </p:nvSpPr>
        <p:spPr>
          <a:xfrm>
            <a:off x="9357661" y="6192582"/>
            <a:ext cx="91440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3D0D74B-6CE2-3E36-8B0F-BC27E9A8B68E}"/>
              </a:ext>
            </a:extLst>
          </p:cNvPr>
          <p:cNvSpPr txBox="1"/>
          <p:nvPr/>
        </p:nvSpPr>
        <p:spPr>
          <a:xfrm>
            <a:off x="6747164" y="286768"/>
            <a:ext cx="1316181" cy="369332"/>
          </a:xfrm>
          <a:prstGeom prst="rect">
            <a:avLst/>
          </a:prstGeom>
          <a:noFill/>
        </p:spPr>
        <p:txBody>
          <a:bodyPr wrap="square" rtlCol="0">
            <a:spAutoFit/>
          </a:bodyPr>
          <a:lstStyle/>
          <a:p>
            <a:r>
              <a:rPr lang="en-GB"/>
              <a:t>COMEDIES</a:t>
            </a:r>
          </a:p>
        </p:txBody>
      </p:sp>
      <p:pic>
        <p:nvPicPr>
          <p:cNvPr id="5" name="Picture 4" descr="A graph with blue bars&#10;&#10;Description automatically generated">
            <a:extLst>
              <a:ext uri="{FF2B5EF4-FFF2-40B4-BE49-F238E27FC236}">
                <a16:creationId xmlns:a16="http://schemas.microsoft.com/office/drawing/2014/main" id="{443A5136-150B-771E-7EB2-26FDA564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957" y="789708"/>
            <a:ext cx="4113286" cy="5500255"/>
          </a:xfrm>
          <a:prstGeom prst="rect">
            <a:avLst/>
          </a:prstGeom>
        </p:spPr>
      </p:pic>
      <p:pic>
        <p:nvPicPr>
          <p:cNvPr id="7" name="Picture 6" descr="A graph of blue bars with black text&#10;&#10;Description automatically generated">
            <a:extLst>
              <a:ext uri="{FF2B5EF4-FFF2-40B4-BE49-F238E27FC236}">
                <a16:creationId xmlns:a16="http://schemas.microsoft.com/office/drawing/2014/main" id="{B0842766-46A1-69A7-87A4-6D5D05319E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243" y="789708"/>
            <a:ext cx="4190903" cy="4997315"/>
          </a:xfrm>
          <a:prstGeom prst="rect">
            <a:avLst/>
          </a:prstGeom>
        </p:spPr>
      </p:pic>
      <p:sp>
        <p:nvSpPr>
          <p:cNvPr id="16" name="TextBox 15">
            <a:extLst>
              <a:ext uri="{FF2B5EF4-FFF2-40B4-BE49-F238E27FC236}">
                <a16:creationId xmlns:a16="http://schemas.microsoft.com/office/drawing/2014/main" id="{60B96299-3758-C509-8B4A-3EDADD129A43}"/>
              </a:ext>
            </a:extLst>
          </p:cNvPr>
          <p:cNvSpPr txBox="1"/>
          <p:nvPr/>
        </p:nvSpPr>
        <p:spPr>
          <a:xfrm>
            <a:off x="477820" y="371524"/>
            <a:ext cx="2327563" cy="3016210"/>
          </a:xfrm>
          <a:prstGeom prst="rect">
            <a:avLst/>
          </a:prstGeom>
          <a:noFill/>
        </p:spPr>
        <p:txBody>
          <a:bodyPr wrap="square" rtlCol="0">
            <a:spAutoFit/>
          </a:bodyPr>
          <a:lstStyle/>
          <a:p>
            <a:r>
              <a:rPr lang="en-GB" sz="4000" b="1">
                <a:solidFill>
                  <a:schemeClr val="bg1"/>
                </a:solidFill>
                <a:latin typeface="+mj-lt"/>
              </a:rPr>
              <a:t>Genre:</a:t>
            </a:r>
          </a:p>
          <a:p>
            <a:r>
              <a:rPr lang="en-GB" sz="2400" b="1">
                <a:solidFill>
                  <a:schemeClr val="bg1"/>
                </a:solidFill>
                <a:latin typeface="+mj-lt"/>
              </a:rPr>
              <a:t>Comedies</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pic>
        <p:nvPicPr>
          <p:cNvPr id="18" name="Picture 17">
            <a:extLst>
              <a:ext uri="{FF2B5EF4-FFF2-40B4-BE49-F238E27FC236}">
                <a16:creationId xmlns:a16="http://schemas.microsoft.com/office/drawing/2014/main" id="{A6B24404-9720-B312-B545-8898D9E80B7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2666" b="94741" l="70750" r="96750"/>
                    </a14:imgEffect>
                  </a14:imgLayer>
                </a14:imgProps>
              </a:ext>
            </a:extLst>
          </a:blip>
          <a:srcRect l="67500" t="47407"/>
          <a:stretch/>
        </p:blipFill>
        <p:spPr>
          <a:xfrm flipV="1">
            <a:off x="-46195" y="2481534"/>
            <a:ext cx="4656674" cy="5246796"/>
          </a:xfrm>
          <a:prstGeom prst="rect">
            <a:avLst/>
          </a:prstGeom>
        </p:spPr>
      </p:pic>
    </p:spTree>
    <p:extLst>
      <p:ext uri="{BB962C8B-B14F-4D97-AF65-F5344CB8AC3E}">
        <p14:creationId xmlns:p14="http://schemas.microsoft.com/office/powerpoint/2010/main" val="486219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1" name="TextBox 10">
            <a:extLst>
              <a:ext uri="{FF2B5EF4-FFF2-40B4-BE49-F238E27FC236}">
                <a16:creationId xmlns:a16="http://schemas.microsoft.com/office/drawing/2014/main" id="{C46FDD8E-1999-19ED-9A48-75F619A7045A}"/>
              </a:ext>
            </a:extLst>
          </p:cNvPr>
          <p:cNvSpPr txBox="1"/>
          <p:nvPr/>
        </p:nvSpPr>
        <p:spPr>
          <a:xfrm>
            <a:off x="3619123" y="533178"/>
            <a:ext cx="2909455" cy="2308324"/>
          </a:xfrm>
          <a:prstGeom prst="rect">
            <a:avLst/>
          </a:prstGeom>
          <a:noFill/>
        </p:spPr>
        <p:txBody>
          <a:bodyPr wrap="square" rtlCol="0">
            <a:spAutoFit/>
          </a:bodyPr>
          <a:lstStyle/>
          <a:p>
            <a:r>
              <a:rPr lang="en-GB" b="1" dirty="0">
                <a:latin typeface="+mj-lt"/>
              </a:rPr>
              <a:t>Findings</a:t>
            </a:r>
          </a:p>
          <a:p>
            <a:r>
              <a:rPr lang="en-GB" b="1" dirty="0">
                <a:latin typeface="+mj-lt"/>
              </a:rPr>
              <a:t>The Top 5 for Tv shows:</a:t>
            </a:r>
          </a:p>
          <a:p>
            <a:endParaRPr lang="en-GB" dirty="0">
              <a:latin typeface="+mj-lt"/>
            </a:endParaRPr>
          </a:p>
          <a:p>
            <a:pPr marL="285750" indent="-285750">
              <a:buFont typeface="Arial" panose="020B0604020202020204" pitchFamily="34" charset="0"/>
              <a:buChar char="•"/>
            </a:pPr>
            <a:r>
              <a:rPr lang="en-GB" dirty="0">
                <a:latin typeface="+mj-lt"/>
              </a:rPr>
              <a:t>International</a:t>
            </a:r>
          </a:p>
          <a:p>
            <a:pPr marL="285750" indent="-285750">
              <a:buFont typeface="Arial" panose="020B0604020202020204" pitchFamily="34" charset="0"/>
              <a:buChar char="•"/>
            </a:pPr>
            <a:r>
              <a:rPr lang="en-GB" dirty="0">
                <a:latin typeface="+mj-lt"/>
              </a:rPr>
              <a:t>Drama</a:t>
            </a:r>
          </a:p>
          <a:p>
            <a:pPr marL="285750" indent="-285750">
              <a:buFont typeface="Arial" panose="020B0604020202020204" pitchFamily="34" charset="0"/>
              <a:buChar char="•"/>
            </a:pPr>
            <a:r>
              <a:rPr lang="en-GB" dirty="0">
                <a:latin typeface="+mj-lt"/>
              </a:rPr>
              <a:t>Comedies</a:t>
            </a:r>
          </a:p>
          <a:p>
            <a:pPr marL="285750" indent="-285750">
              <a:buFont typeface="Arial" panose="020B0604020202020204" pitchFamily="34" charset="0"/>
              <a:buChar char="•"/>
            </a:pPr>
            <a:r>
              <a:rPr lang="en-GB" dirty="0">
                <a:latin typeface="+mj-lt"/>
              </a:rPr>
              <a:t>Kids</a:t>
            </a:r>
          </a:p>
          <a:p>
            <a:pPr marL="285750" indent="-285750">
              <a:buFont typeface="Arial" panose="020B0604020202020204" pitchFamily="34" charset="0"/>
              <a:buChar char="•"/>
            </a:pPr>
            <a:r>
              <a:rPr lang="en-GB" dirty="0">
                <a:latin typeface="+mj-lt"/>
              </a:rPr>
              <a:t>Reality</a:t>
            </a:r>
          </a:p>
        </p:txBody>
      </p:sp>
      <p:pic>
        <p:nvPicPr>
          <p:cNvPr id="5" name="Picture 4" descr="A graph with pink bars&#10;&#10;Description automatically generated">
            <a:extLst>
              <a:ext uri="{FF2B5EF4-FFF2-40B4-BE49-F238E27FC236}">
                <a16:creationId xmlns:a16="http://schemas.microsoft.com/office/drawing/2014/main" id="{13E40D8A-CAA0-302A-38F6-595A0A19F9DA}"/>
              </a:ext>
            </a:extLst>
          </p:cNvPr>
          <p:cNvPicPr>
            <a:picLocks noChangeAspect="1"/>
          </p:cNvPicPr>
          <p:nvPr/>
        </p:nvPicPr>
        <p:blipFill rotWithShape="1">
          <a:blip r:embed="rId2">
            <a:extLst>
              <a:ext uri="{28A0092B-C50C-407E-A947-70E740481C1C}">
                <a14:useLocalDpi xmlns:a14="http://schemas.microsoft.com/office/drawing/2010/main" val="0"/>
              </a:ext>
            </a:extLst>
          </a:blip>
          <a:srcRect b="6440"/>
          <a:stretch/>
        </p:blipFill>
        <p:spPr>
          <a:xfrm>
            <a:off x="7059523" y="81304"/>
            <a:ext cx="5132477" cy="3564000"/>
          </a:xfrm>
          <a:prstGeom prst="rect">
            <a:avLst/>
          </a:prstGeom>
        </p:spPr>
      </p:pic>
      <p:pic>
        <p:nvPicPr>
          <p:cNvPr id="7" name="Picture 6" descr="A graph with pink bars&#10;&#10;Description automatically generated">
            <a:extLst>
              <a:ext uri="{FF2B5EF4-FFF2-40B4-BE49-F238E27FC236}">
                <a16:creationId xmlns:a16="http://schemas.microsoft.com/office/drawing/2014/main" id="{A27F457C-E2EB-E435-B983-93AC12569370}"/>
              </a:ext>
            </a:extLst>
          </p:cNvPr>
          <p:cNvPicPr>
            <a:picLocks noChangeAspect="1"/>
          </p:cNvPicPr>
          <p:nvPr/>
        </p:nvPicPr>
        <p:blipFill rotWithShape="1">
          <a:blip r:embed="rId3">
            <a:extLst>
              <a:ext uri="{28A0092B-C50C-407E-A947-70E740481C1C}">
                <a14:useLocalDpi xmlns:a14="http://schemas.microsoft.com/office/drawing/2010/main" val="0"/>
              </a:ext>
            </a:extLst>
          </a:blip>
          <a:srcRect b="6330"/>
          <a:stretch/>
        </p:blipFill>
        <p:spPr>
          <a:xfrm>
            <a:off x="2909454" y="3205008"/>
            <a:ext cx="4655127" cy="3465450"/>
          </a:xfrm>
          <a:prstGeom prst="rect">
            <a:avLst/>
          </a:prstGeom>
        </p:spPr>
      </p:pic>
      <p:sp>
        <p:nvSpPr>
          <p:cNvPr id="9" name="Rectangle 8">
            <a:extLst>
              <a:ext uri="{FF2B5EF4-FFF2-40B4-BE49-F238E27FC236}">
                <a16:creationId xmlns:a16="http://schemas.microsoft.com/office/drawing/2014/main" id="{E2A31F44-AA30-3DE4-75F3-59E1A369E83A}"/>
              </a:ext>
            </a:extLst>
          </p:cNvPr>
          <p:cNvSpPr/>
          <p:nvPr/>
        </p:nvSpPr>
        <p:spPr>
          <a:xfrm>
            <a:off x="9807556" y="1155880"/>
            <a:ext cx="1192954" cy="338554"/>
          </a:xfrm>
          <a:prstGeom prst="rect">
            <a:avLst/>
          </a:prstGeom>
          <a:noFill/>
        </p:spPr>
        <p:txBody>
          <a:bodyPr wrap="non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mj-lt"/>
              </a:rPr>
              <a:t>TV SHOWS</a:t>
            </a:r>
          </a:p>
        </p:txBody>
      </p:sp>
      <p:sp>
        <p:nvSpPr>
          <p:cNvPr id="8" name="Rectangle 7">
            <a:extLst>
              <a:ext uri="{FF2B5EF4-FFF2-40B4-BE49-F238E27FC236}">
                <a16:creationId xmlns:a16="http://schemas.microsoft.com/office/drawing/2014/main" id="{DD6DBADD-4100-ABC2-47C3-56285549B4AE}"/>
              </a:ext>
            </a:extLst>
          </p:cNvPr>
          <p:cNvSpPr/>
          <p:nvPr/>
        </p:nvSpPr>
        <p:spPr>
          <a:xfrm>
            <a:off x="5618145" y="3932021"/>
            <a:ext cx="955710" cy="338554"/>
          </a:xfrm>
          <a:prstGeom prst="rect">
            <a:avLst/>
          </a:prstGeom>
          <a:noFill/>
        </p:spPr>
        <p:txBody>
          <a:bodyPr wrap="non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mj-lt"/>
              </a:rPr>
              <a:t>MOVIES</a:t>
            </a:r>
          </a:p>
        </p:txBody>
      </p:sp>
      <p:pic>
        <p:nvPicPr>
          <p:cNvPr id="12" name="Picture 11">
            <a:extLst>
              <a:ext uri="{FF2B5EF4-FFF2-40B4-BE49-F238E27FC236}">
                <a16:creationId xmlns:a16="http://schemas.microsoft.com/office/drawing/2014/main" id="{6DF8B9DF-330D-0865-0EC9-3A1C3BA7B0C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778" b="43000" l="2633" r="23694"/>
                    </a14:imgEffect>
                  </a14:imgLayer>
                </a14:imgProps>
              </a:ext>
            </a:extLst>
          </a:blip>
          <a:srcRect r="73673" b="52222"/>
          <a:stretch/>
        </p:blipFill>
        <p:spPr>
          <a:xfrm>
            <a:off x="10854498" y="929484"/>
            <a:ext cx="1018847" cy="1040058"/>
          </a:xfrm>
          <a:prstGeom prst="rect">
            <a:avLst/>
          </a:prstGeom>
        </p:spPr>
      </p:pic>
      <p:pic>
        <p:nvPicPr>
          <p:cNvPr id="13" name="Picture 12">
            <a:extLst>
              <a:ext uri="{FF2B5EF4-FFF2-40B4-BE49-F238E27FC236}">
                <a16:creationId xmlns:a16="http://schemas.microsoft.com/office/drawing/2014/main" id="{58BFE96E-382A-B617-A4DA-4B154328F66D}"/>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16199" b="56896" l="29235" r="52496"/>
                    </a14:imgEffect>
                  </a14:imgLayer>
                </a14:imgProps>
              </a:ext>
            </a:extLst>
          </a:blip>
          <a:srcRect l="26327" t="11112" r="44596" b="38017"/>
          <a:stretch/>
        </p:blipFill>
        <p:spPr>
          <a:xfrm>
            <a:off x="5073851" y="4015808"/>
            <a:ext cx="739043" cy="727312"/>
          </a:xfrm>
          <a:prstGeom prst="rect">
            <a:avLst/>
          </a:prstGeom>
        </p:spPr>
      </p:pic>
      <p:sp>
        <p:nvSpPr>
          <p:cNvPr id="14" name="TextBox 13">
            <a:extLst>
              <a:ext uri="{FF2B5EF4-FFF2-40B4-BE49-F238E27FC236}">
                <a16:creationId xmlns:a16="http://schemas.microsoft.com/office/drawing/2014/main" id="{66B05C4B-DF57-5E80-7CDA-DC4F1D284A91}"/>
              </a:ext>
            </a:extLst>
          </p:cNvPr>
          <p:cNvSpPr txBox="1"/>
          <p:nvPr/>
        </p:nvSpPr>
        <p:spPr>
          <a:xfrm>
            <a:off x="290945" y="412790"/>
            <a:ext cx="2327563" cy="5509200"/>
          </a:xfrm>
          <a:prstGeom prst="rect">
            <a:avLst/>
          </a:prstGeom>
          <a:noFill/>
        </p:spPr>
        <p:txBody>
          <a:bodyPr wrap="square" rtlCol="0">
            <a:spAutoFit/>
          </a:bodyPr>
          <a:lstStyle/>
          <a:p>
            <a:r>
              <a:rPr lang="en-GB" sz="4000" b="1">
                <a:solidFill>
                  <a:schemeClr val="bg1"/>
                </a:solidFill>
                <a:latin typeface="+mj-lt"/>
              </a:rPr>
              <a:t>Genre:</a:t>
            </a:r>
          </a:p>
          <a:p>
            <a:r>
              <a:rPr lang="en-GB" sz="2400" b="1">
                <a:solidFill>
                  <a:schemeClr val="bg1"/>
                </a:solidFill>
                <a:latin typeface="+mj-lt"/>
              </a:rPr>
              <a:t>Descriptive words used in genre type.</a:t>
            </a:r>
          </a:p>
          <a:p>
            <a:endParaRPr lang="en-GB" sz="2400" b="1">
              <a:solidFill>
                <a:schemeClr val="bg1"/>
              </a:solidFill>
              <a:latin typeface="+mj-lt"/>
            </a:endParaRPr>
          </a:p>
          <a:p>
            <a:r>
              <a:rPr lang="en-GB" b="1">
                <a:solidFill>
                  <a:schemeClr val="bg1"/>
                </a:solidFill>
                <a:latin typeface="+mj-lt"/>
              </a:rPr>
              <a:t>Which descriptive words were used most in the genre type, </a:t>
            </a:r>
            <a:r>
              <a:rPr lang="en-GB" b="1" err="1">
                <a:solidFill>
                  <a:schemeClr val="bg1"/>
                </a:solidFill>
                <a:latin typeface="+mj-lt"/>
              </a:rPr>
              <a:t>ie</a:t>
            </a:r>
            <a:r>
              <a:rPr lang="en-GB" b="1">
                <a:solidFill>
                  <a:schemeClr val="bg1"/>
                </a:solidFill>
                <a:latin typeface="+mj-lt"/>
              </a:rPr>
              <a:t> listed in column?</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sp>
        <p:nvSpPr>
          <p:cNvPr id="17" name="TextBox 16">
            <a:extLst>
              <a:ext uri="{FF2B5EF4-FFF2-40B4-BE49-F238E27FC236}">
                <a16:creationId xmlns:a16="http://schemas.microsoft.com/office/drawing/2014/main" id="{6561F2FD-4565-4B17-529F-A30996703769}"/>
              </a:ext>
            </a:extLst>
          </p:cNvPr>
          <p:cNvSpPr txBox="1"/>
          <p:nvPr/>
        </p:nvSpPr>
        <p:spPr>
          <a:xfrm>
            <a:off x="8108875" y="3920385"/>
            <a:ext cx="6096000" cy="2308324"/>
          </a:xfrm>
          <a:prstGeom prst="rect">
            <a:avLst/>
          </a:prstGeom>
          <a:noFill/>
        </p:spPr>
        <p:txBody>
          <a:bodyPr wrap="square">
            <a:spAutoFit/>
          </a:bodyPr>
          <a:lstStyle/>
          <a:p>
            <a:r>
              <a:rPr lang="en-GB" b="1" dirty="0">
                <a:latin typeface="+mj-lt"/>
              </a:rPr>
              <a:t>Findings</a:t>
            </a:r>
          </a:p>
          <a:p>
            <a:r>
              <a:rPr lang="en-GB" b="1" dirty="0">
                <a:latin typeface="+mj-lt"/>
              </a:rPr>
              <a:t>The Top 5 for Movies:</a:t>
            </a:r>
          </a:p>
          <a:p>
            <a:endParaRPr lang="en-GB" dirty="0">
              <a:latin typeface="+mj-lt"/>
            </a:endParaRPr>
          </a:p>
          <a:p>
            <a:pPr marL="285750" indent="-285750">
              <a:buFont typeface="Arial" panose="020B0604020202020204" pitchFamily="34" charset="0"/>
              <a:buChar char="•"/>
            </a:pPr>
            <a:r>
              <a:rPr lang="en-GB" dirty="0">
                <a:latin typeface="+mj-lt"/>
              </a:rPr>
              <a:t>International</a:t>
            </a:r>
          </a:p>
          <a:p>
            <a:pPr marL="285750" indent="-285750">
              <a:buFont typeface="Arial" panose="020B0604020202020204" pitchFamily="34" charset="0"/>
              <a:buChar char="•"/>
            </a:pPr>
            <a:r>
              <a:rPr lang="en-GB" dirty="0">
                <a:latin typeface="+mj-lt"/>
              </a:rPr>
              <a:t>Drama</a:t>
            </a:r>
          </a:p>
          <a:p>
            <a:pPr marL="285750" indent="-285750">
              <a:buFont typeface="Arial" panose="020B0604020202020204" pitchFamily="34" charset="0"/>
              <a:buChar char="•"/>
            </a:pPr>
            <a:r>
              <a:rPr lang="en-GB" dirty="0">
                <a:latin typeface="+mj-lt"/>
              </a:rPr>
              <a:t>Comedies</a:t>
            </a:r>
          </a:p>
          <a:p>
            <a:pPr marL="285750" indent="-285750">
              <a:buFont typeface="Arial" panose="020B0604020202020204" pitchFamily="34" charset="0"/>
              <a:buChar char="•"/>
            </a:pPr>
            <a:r>
              <a:rPr lang="en-GB" dirty="0">
                <a:latin typeface="+mj-lt"/>
              </a:rPr>
              <a:t>Action &amp; Adventure</a:t>
            </a:r>
          </a:p>
          <a:p>
            <a:pPr marL="285750" indent="-285750">
              <a:buFont typeface="Arial" panose="020B0604020202020204" pitchFamily="34" charset="0"/>
              <a:buChar char="•"/>
            </a:pPr>
            <a:r>
              <a:rPr lang="en-GB" dirty="0">
                <a:latin typeface="+mj-lt"/>
              </a:rPr>
              <a:t>Kids</a:t>
            </a:r>
          </a:p>
        </p:txBody>
      </p:sp>
    </p:spTree>
    <p:extLst>
      <p:ext uri="{BB962C8B-B14F-4D97-AF65-F5344CB8AC3E}">
        <p14:creationId xmlns:p14="http://schemas.microsoft.com/office/powerpoint/2010/main" val="863454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6927"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1" name="TextBox 10">
            <a:extLst>
              <a:ext uri="{FF2B5EF4-FFF2-40B4-BE49-F238E27FC236}">
                <a16:creationId xmlns:a16="http://schemas.microsoft.com/office/drawing/2014/main" id="{C46FDD8E-1999-19ED-9A48-75F619A7045A}"/>
              </a:ext>
            </a:extLst>
          </p:cNvPr>
          <p:cNvSpPr txBox="1"/>
          <p:nvPr/>
        </p:nvSpPr>
        <p:spPr>
          <a:xfrm>
            <a:off x="3224550" y="5144633"/>
            <a:ext cx="7612447" cy="800219"/>
          </a:xfrm>
          <a:prstGeom prst="rect">
            <a:avLst/>
          </a:prstGeom>
          <a:noFill/>
        </p:spPr>
        <p:txBody>
          <a:bodyPr wrap="square" rtlCol="0">
            <a:spAutoFit/>
          </a:bodyPr>
          <a:lstStyle/>
          <a:p>
            <a:r>
              <a:rPr lang="en-GB" b="1" dirty="0">
                <a:latin typeface="+mj-lt"/>
              </a:rPr>
              <a:t>Findings</a:t>
            </a:r>
          </a:p>
          <a:p>
            <a:r>
              <a:rPr lang="en-GB" sz="1400" dirty="0">
                <a:latin typeface="+mj-lt"/>
              </a:rPr>
              <a:t>For the most part, the movies were added the same year as they were released but there are some, most likely, the classics that have been added over 70 years later!</a:t>
            </a:r>
          </a:p>
        </p:txBody>
      </p:sp>
      <p:sp>
        <p:nvSpPr>
          <p:cNvPr id="12" name="TextBox 11">
            <a:extLst>
              <a:ext uri="{FF2B5EF4-FFF2-40B4-BE49-F238E27FC236}">
                <a16:creationId xmlns:a16="http://schemas.microsoft.com/office/drawing/2014/main" id="{66262BDE-DE0E-7759-4A38-F62AB0A144E2}"/>
              </a:ext>
            </a:extLst>
          </p:cNvPr>
          <p:cNvSpPr txBox="1"/>
          <p:nvPr/>
        </p:nvSpPr>
        <p:spPr>
          <a:xfrm>
            <a:off x="290945" y="412790"/>
            <a:ext cx="2327563" cy="5601533"/>
          </a:xfrm>
          <a:prstGeom prst="rect">
            <a:avLst/>
          </a:prstGeom>
          <a:noFill/>
        </p:spPr>
        <p:txBody>
          <a:bodyPr wrap="square" rtlCol="0">
            <a:spAutoFit/>
          </a:bodyPr>
          <a:lstStyle/>
          <a:p>
            <a:r>
              <a:rPr lang="en-GB" sz="4000" b="1" dirty="0">
                <a:solidFill>
                  <a:schemeClr val="bg1"/>
                </a:solidFill>
                <a:latin typeface="+mj-lt"/>
              </a:rPr>
              <a:t>Movies:</a:t>
            </a:r>
          </a:p>
          <a:p>
            <a:r>
              <a:rPr lang="en-GB" sz="2400" b="1" dirty="0">
                <a:solidFill>
                  <a:schemeClr val="bg1"/>
                </a:solidFill>
                <a:latin typeface="+mj-lt"/>
              </a:rPr>
              <a:t>Gap between the Year movie was released, and when Netflix added it to their catalogue</a:t>
            </a: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endParaRPr>
          </a:p>
          <a:p>
            <a:endParaRPr lang="en-GB" dirty="0">
              <a:solidFill>
                <a:schemeClr val="bg1"/>
              </a:solidFill>
            </a:endParaRPr>
          </a:p>
        </p:txBody>
      </p:sp>
      <p:pic>
        <p:nvPicPr>
          <p:cNvPr id="4" name="Picture 3" descr="A chart of a movie&#10;&#10;Description automatically generated with medium confidence">
            <a:extLst>
              <a:ext uri="{FF2B5EF4-FFF2-40B4-BE49-F238E27FC236}">
                <a16:creationId xmlns:a16="http://schemas.microsoft.com/office/drawing/2014/main" id="{C955ADE5-5DA5-4FE6-F970-832E277372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807" y="400067"/>
            <a:ext cx="5742897" cy="4579034"/>
          </a:xfrm>
          <a:prstGeom prst="rect">
            <a:avLst/>
          </a:prstGeom>
        </p:spPr>
      </p:pic>
    </p:spTree>
    <p:extLst>
      <p:ext uri="{BB962C8B-B14F-4D97-AF65-F5344CB8AC3E}">
        <p14:creationId xmlns:p14="http://schemas.microsoft.com/office/powerpoint/2010/main" val="275028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0"/>
            <a:ext cx="7690686" cy="6857999"/>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5" name="TextBox 4">
            <a:extLst>
              <a:ext uri="{FF2B5EF4-FFF2-40B4-BE49-F238E27FC236}">
                <a16:creationId xmlns:a16="http://schemas.microsoft.com/office/drawing/2014/main" id="{EBE7FF4F-78A4-9B8C-C1CA-F062B02EBAA7}"/>
              </a:ext>
            </a:extLst>
          </p:cNvPr>
          <p:cNvSpPr txBox="1"/>
          <p:nvPr/>
        </p:nvSpPr>
        <p:spPr>
          <a:xfrm>
            <a:off x="283553" y="255385"/>
            <a:ext cx="6594764" cy="1200329"/>
          </a:xfrm>
          <a:prstGeom prst="rect">
            <a:avLst/>
          </a:prstGeom>
          <a:noFill/>
        </p:spPr>
        <p:txBody>
          <a:bodyPr wrap="square" rtlCol="0">
            <a:spAutoFit/>
          </a:bodyPr>
          <a:lstStyle/>
          <a:p>
            <a:r>
              <a:rPr lang="en-GB" sz="3600" dirty="0">
                <a:solidFill>
                  <a:schemeClr val="bg1"/>
                </a:solidFill>
                <a:latin typeface="+mj-lt"/>
              </a:rPr>
              <a:t>Conclusions</a:t>
            </a:r>
          </a:p>
          <a:p>
            <a:endParaRPr lang="en-GB" sz="3600" dirty="0">
              <a:solidFill>
                <a:schemeClr val="bg1"/>
              </a:solidFill>
              <a:latin typeface="+mj-lt"/>
            </a:endParaRPr>
          </a:p>
        </p:txBody>
      </p:sp>
      <p:pic>
        <p:nvPicPr>
          <p:cNvPr id="8" name="Picture 7">
            <a:extLst>
              <a:ext uri="{FF2B5EF4-FFF2-40B4-BE49-F238E27FC236}">
                <a16:creationId xmlns:a16="http://schemas.microsoft.com/office/drawing/2014/main" id="{63E6C7AA-C909-1CFD-3073-22930AD89E9B}"/>
              </a:ext>
            </a:extLst>
          </p:cNvPr>
          <p:cNvPicPr>
            <a:picLocks noChangeAspect="1"/>
          </p:cNvPicPr>
          <p:nvPr/>
        </p:nvPicPr>
        <p:blipFill rotWithShape="1">
          <a:blip r:embed="rId2">
            <a:alphaModFix amt="10000"/>
          </a:blip>
          <a:srcRect l="14204" r="10569"/>
          <a:stretch/>
        </p:blipFill>
        <p:spPr>
          <a:xfrm>
            <a:off x="7690686" y="0"/>
            <a:ext cx="4501314" cy="6858000"/>
          </a:xfrm>
          <a:prstGeom prst="rect">
            <a:avLst/>
          </a:prstGeom>
        </p:spPr>
      </p:pic>
      <p:sp>
        <p:nvSpPr>
          <p:cNvPr id="2" name="TextBox 1">
            <a:extLst>
              <a:ext uri="{FF2B5EF4-FFF2-40B4-BE49-F238E27FC236}">
                <a16:creationId xmlns:a16="http://schemas.microsoft.com/office/drawing/2014/main" id="{2EBA1627-6F37-6871-8A07-7D758875424D}"/>
              </a:ext>
            </a:extLst>
          </p:cNvPr>
          <p:cNvSpPr txBox="1"/>
          <p:nvPr/>
        </p:nvSpPr>
        <p:spPr>
          <a:xfrm>
            <a:off x="233523" y="2232501"/>
            <a:ext cx="3656091" cy="4247317"/>
          </a:xfrm>
          <a:prstGeom prst="rect">
            <a:avLst/>
          </a:prstGeom>
          <a:noFill/>
        </p:spPr>
        <p:txBody>
          <a:bodyPr wrap="square" rtlCol="0">
            <a:spAutoFit/>
          </a:bodyPr>
          <a:lstStyle/>
          <a:p>
            <a:r>
              <a:rPr lang="en-GB" b="1" dirty="0">
                <a:solidFill>
                  <a:schemeClr val="bg1"/>
                </a:solidFill>
                <a:latin typeface="+mj-lt"/>
              </a:rPr>
              <a:t>Movies:</a:t>
            </a:r>
          </a:p>
          <a:p>
            <a:r>
              <a:rPr lang="en-GB" sz="1000" dirty="0">
                <a:solidFill>
                  <a:schemeClr val="bg1"/>
                </a:solidFill>
                <a:latin typeface="+mj-lt"/>
              </a:rPr>
              <a:t>For replicating the success of Netflix:</a:t>
            </a:r>
          </a:p>
          <a:p>
            <a:endParaRPr lang="en-GB" sz="1000" dirty="0">
              <a:solidFill>
                <a:schemeClr val="bg1"/>
              </a:solidFill>
              <a:latin typeface="+mj-lt"/>
            </a:endParaRPr>
          </a:p>
          <a:p>
            <a:r>
              <a:rPr lang="en-GB" sz="1000" dirty="0">
                <a:solidFill>
                  <a:schemeClr val="bg1"/>
                </a:solidFill>
                <a:latin typeface="+mj-lt"/>
              </a:rPr>
              <a:t>Focus on movies originating from United States, then United Kingdom as priority</a:t>
            </a:r>
          </a:p>
          <a:p>
            <a:endParaRPr lang="en-GB" sz="1000" dirty="0">
              <a:solidFill>
                <a:schemeClr val="bg1"/>
              </a:solidFill>
              <a:latin typeface="+mj-lt"/>
            </a:endParaRPr>
          </a:p>
          <a:p>
            <a:r>
              <a:rPr lang="en-GB" sz="1000" dirty="0">
                <a:solidFill>
                  <a:schemeClr val="bg1"/>
                </a:solidFill>
                <a:latin typeface="+mj-lt"/>
              </a:rPr>
              <a:t>Films running from 94-110 minutes are most prevalent.</a:t>
            </a:r>
          </a:p>
          <a:p>
            <a:r>
              <a:rPr lang="en-GB" sz="1000" dirty="0">
                <a:solidFill>
                  <a:schemeClr val="bg1"/>
                </a:solidFill>
                <a:latin typeface="+mj-lt"/>
              </a:rPr>
              <a:t>TV-MA  was highest Rating</a:t>
            </a:r>
            <a:r>
              <a:rPr lang="en-GB" sz="1000" dirty="0">
                <a:latin typeface="+mj-lt"/>
              </a:rPr>
              <a:t>s</a:t>
            </a:r>
          </a:p>
          <a:p>
            <a:r>
              <a:rPr lang="en-GB" sz="1000" dirty="0">
                <a:solidFill>
                  <a:schemeClr val="bg1"/>
                </a:solidFill>
                <a:latin typeface="+mj-lt"/>
              </a:rPr>
              <a:t>Peak months for adding movies is January, April, July, October &amp; December – most likely due to Christmas / New Year, Easter, Summer holidays, Halloween.</a:t>
            </a:r>
          </a:p>
          <a:p>
            <a:endParaRPr lang="en-GB" sz="1000" dirty="0">
              <a:solidFill>
                <a:schemeClr val="bg1"/>
              </a:solidFill>
              <a:latin typeface="+mj-lt"/>
            </a:endParaRPr>
          </a:p>
          <a:p>
            <a:r>
              <a:rPr lang="en-GB" sz="1000" dirty="0">
                <a:solidFill>
                  <a:schemeClr val="bg1"/>
                </a:solidFill>
                <a:latin typeface="+mj-lt"/>
              </a:rPr>
              <a:t>For Movies – International is largest category at 44.9%, Drama is second at 39.6% and Comedies 3</a:t>
            </a:r>
            <a:r>
              <a:rPr lang="en-GB" sz="1000" baseline="30000" dirty="0">
                <a:solidFill>
                  <a:schemeClr val="bg1"/>
                </a:solidFill>
                <a:latin typeface="+mj-lt"/>
              </a:rPr>
              <a:t>rd</a:t>
            </a:r>
            <a:r>
              <a:rPr lang="en-GB" sz="1000" dirty="0">
                <a:solidFill>
                  <a:schemeClr val="bg1"/>
                </a:solidFill>
                <a:latin typeface="+mj-lt"/>
              </a:rPr>
              <a:t> at 27.3%</a:t>
            </a:r>
          </a:p>
          <a:p>
            <a:endParaRPr lang="en-GB" sz="1000" dirty="0">
              <a:solidFill>
                <a:schemeClr val="bg1"/>
              </a:solidFill>
              <a:latin typeface="+mj-lt"/>
            </a:endParaRPr>
          </a:p>
          <a:p>
            <a:r>
              <a:rPr lang="en-GB" sz="1000" dirty="0">
                <a:solidFill>
                  <a:schemeClr val="bg1"/>
                </a:solidFill>
                <a:latin typeface="+mj-lt"/>
              </a:rPr>
              <a:t>Top 5 movie genres: </a:t>
            </a:r>
          </a:p>
          <a:p>
            <a:pPr marL="285750" indent="-285750">
              <a:buFont typeface="Arial" panose="020B0604020202020204" pitchFamily="34" charset="0"/>
              <a:buChar char="•"/>
            </a:pPr>
            <a:r>
              <a:rPr lang="en-GB" sz="1000" dirty="0">
                <a:solidFill>
                  <a:schemeClr val="bg1"/>
                </a:solidFill>
                <a:latin typeface="+mj-lt"/>
              </a:rPr>
              <a:t>International</a:t>
            </a:r>
          </a:p>
          <a:p>
            <a:pPr marL="285750" indent="-285750">
              <a:buFont typeface="Arial" panose="020B0604020202020204" pitchFamily="34" charset="0"/>
              <a:buChar char="•"/>
            </a:pPr>
            <a:r>
              <a:rPr lang="en-GB" sz="1000" dirty="0">
                <a:solidFill>
                  <a:schemeClr val="bg1"/>
                </a:solidFill>
                <a:latin typeface="+mj-lt"/>
              </a:rPr>
              <a:t>Drama</a:t>
            </a:r>
          </a:p>
          <a:p>
            <a:pPr marL="285750" indent="-285750">
              <a:buFont typeface="Arial" panose="020B0604020202020204" pitchFamily="34" charset="0"/>
              <a:buChar char="•"/>
            </a:pPr>
            <a:r>
              <a:rPr lang="en-GB" sz="1000" dirty="0">
                <a:solidFill>
                  <a:schemeClr val="bg1"/>
                </a:solidFill>
                <a:latin typeface="+mj-lt"/>
              </a:rPr>
              <a:t>Comedies</a:t>
            </a:r>
          </a:p>
          <a:p>
            <a:pPr marL="285750" indent="-285750">
              <a:buFont typeface="Arial" panose="020B0604020202020204" pitchFamily="34" charset="0"/>
              <a:buChar char="•"/>
            </a:pPr>
            <a:r>
              <a:rPr lang="en-GB" sz="1000" dirty="0">
                <a:solidFill>
                  <a:schemeClr val="bg1"/>
                </a:solidFill>
                <a:latin typeface="+mj-lt"/>
              </a:rPr>
              <a:t>Action &amp; Adventure</a:t>
            </a:r>
          </a:p>
          <a:p>
            <a:pPr marL="285750" indent="-285750">
              <a:buFont typeface="Arial" panose="020B0604020202020204" pitchFamily="34" charset="0"/>
              <a:buChar char="•"/>
            </a:pPr>
            <a:r>
              <a:rPr lang="en-GB" sz="1000" dirty="0">
                <a:solidFill>
                  <a:schemeClr val="bg1"/>
                </a:solidFill>
                <a:latin typeface="+mj-lt"/>
              </a:rPr>
              <a:t>Kids</a:t>
            </a:r>
          </a:p>
          <a:p>
            <a:endParaRPr lang="en-GB" sz="1200" dirty="0">
              <a:solidFill>
                <a:schemeClr val="bg1"/>
              </a:solidFill>
              <a:latin typeface="+mj-lt"/>
            </a:endParaRPr>
          </a:p>
          <a:p>
            <a:endParaRPr lang="en-GB" sz="1200" dirty="0">
              <a:solidFill>
                <a:schemeClr val="bg1"/>
              </a:solidFill>
              <a:latin typeface="+mj-lt"/>
            </a:endParaRPr>
          </a:p>
          <a:p>
            <a:endParaRPr lang="en-GB" sz="1400" dirty="0">
              <a:latin typeface="+mj-lt"/>
            </a:endParaRPr>
          </a:p>
          <a:p>
            <a:endParaRPr lang="en-GB" sz="1400" dirty="0">
              <a:latin typeface="+mj-lt"/>
            </a:endParaRPr>
          </a:p>
        </p:txBody>
      </p:sp>
      <p:sp>
        <p:nvSpPr>
          <p:cNvPr id="4" name="TextBox 3">
            <a:extLst>
              <a:ext uri="{FF2B5EF4-FFF2-40B4-BE49-F238E27FC236}">
                <a16:creationId xmlns:a16="http://schemas.microsoft.com/office/drawing/2014/main" id="{8A488EB9-4B12-4E3E-C0EA-8DDDB085312B}"/>
              </a:ext>
            </a:extLst>
          </p:cNvPr>
          <p:cNvSpPr txBox="1"/>
          <p:nvPr/>
        </p:nvSpPr>
        <p:spPr>
          <a:xfrm>
            <a:off x="3994429" y="2139269"/>
            <a:ext cx="3486628" cy="4678204"/>
          </a:xfrm>
          <a:prstGeom prst="rect">
            <a:avLst/>
          </a:prstGeom>
          <a:noFill/>
        </p:spPr>
        <p:txBody>
          <a:bodyPr wrap="square" rtlCol="0">
            <a:spAutoFit/>
          </a:bodyPr>
          <a:lstStyle/>
          <a:p>
            <a:r>
              <a:rPr lang="en-GB" b="1" dirty="0">
                <a:solidFill>
                  <a:schemeClr val="bg1"/>
                </a:solidFill>
                <a:latin typeface="+mj-lt"/>
              </a:rPr>
              <a:t>TV Shows:</a:t>
            </a:r>
          </a:p>
          <a:p>
            <a:r>
              <a:rPr lang="en-GB" sz="1000" dirty="0">
                <a:solidFill>
                  <a:schemeClr val="bg1"/>
                </a:solidFill>
                <a:latin typeface="+mj-lt"/>
              </a:rPr>
              <a:t>For replicating the success of Netflix:</a:t>
            </a:r>
          </a:p>
          <a:p>
            <a:endParaRPr lang="en-GB" b="1" dirty="0">
              <a:solidFill>
                <a:schemeClr val="bg1"/>
              </a:solidFill>
              <a:latin typeface="+mj-lt"/>
            </a:endParaRPr>
          </a:p>
          <a:p>
            <a:r>
              <a:rPr lang="en-GB" sz="1000" dirty="0">
                <a:solidFill>
                  <a:schemeClr val="bg1"/>
                </a:solidFill>
                <a:latin typeface="+mj-lt"/>
              </a:rPr>
              <a:t>Focus on shows originating from United States, then United Kingdom, Then Japan and South Korea</a:t>
            </a:r>
          </a:p>
          <a:p>
            <a:endParaRPr lang="en-GB" sz="1000" dirty="0">
              <a:solidFill>
                <a:schemeClr val="bg1"/>
              </a:solidFill>
              <a:latin typeface="+mj-lt"/>
            </a:endParaRPr>
          </a:p>
          <a:p>
            <a:r>
              <a:rPr lang="en-GB" sz="1000" dirty="0">
                <a:solidFill>
                  <a:schemeClr val="bg1"/>
                </a:solidFill>
                <a:latin typeface="+mj-lt"/>
              </a:rPr>
              <a:t>1 season is more frequent than multiple seasons</a:t>
            </a:r>
          </a:p>
          <a:p>
            <a:r>
              <a:rPr lang="en-GB" sz="1000" dirty="0">
                <a:solidFill>
                  <a:schemeClr val="bg1"/>
                </a:solidFill>
                <a:latin typeface="+mj-lt"/>
              </a:rPr>
              <a:t>TV-MA  was highest Ratings</a:t>
            </a:r>
          </a:p>
          <a:p>
            <a:r>
              <a:rPr lang="en-GB" sz="1000" dirty="0">
                <a:solidFill>
                  <a:schemeClr val="bg1"/>
                </a:solidFill>
                <a:latin typeface="+mj-lt"/>
              </a:rPr>
              <a:t>Peak months for adding TV shows is July &amp; November – most likely due to summer holidays from school and work and  for the lead up to Christmas.</a:t>
            </a:r>
          </a:p>
          <a:p>
            <a:endParaRPr lang="en-GB" sz="1000" dirty="0">
              <a:solidFill>
                <a:schemeClr val="bg1"/>
              </a:solidFill>
              <a:latin typeface="+mj-lt"/>
            </a:endParaRPr>
          </a:p>
          <a:p>
            <a:r>
              <a:rPr lang="en-GB" sz="1000" dirty="0">
                <a:solidFill>
                  <a:schemeClr val="bg1"/>
                </a:solidFill>
                <a:latin typeface="+mj-lt"/>
              </a:rPr>
              <a:t>For TV shows –International is the largest category with more than 50%,  followed by Drama at 28.5% and then Comedies at 21.7%</a:t>
            </a:r>
          </a:p>
          <a:p>
            <a:endParaRPr lang="en-GB" sz="1200" dirty="0">
              <a:solidFill>
                <a:schemeClr val="bg1"/>
              </a:solidFill>
              <a:latin typeface="+mj-lt"/>
            </a:endParaRPr>
          </a:p>
          <a:p>
            <a:r>
              <a:rPr lang="en-GB" sz="1000" dirty="0">
                <a:solidFill>
                  <a:schemeClr val="bg1"/>
                </a:solidFill>
                <a:latin typeface="+mj-lt"/>
              </a:rPr>
              <a:t>Top5 TV Show genres:</a:t>
            </a:r>
          </a:p>
          <a:p>
            <a:pPr marL="285750" indent="-285750">
              <a:buFont typeface="Arial" panose="020B0604020202020204" pitchFamily="34" charset="0"/>
              <a:buChar char="•"/>
            </a:pPr>
            <a:r>
              <a:rPr lang="en-GB" sz="1000" dirty="0">
                <a:solidFill>
                  <a:schemeClr val="bg1"/>
                </a:solidFill>
                <a:latin typeface="+mj-lt"/>
              </a:rPr>
              <a:t>International</a:t>
            </a:r>
          </a:p>
          <a:p>
            <a:pPr marL="285750" indent="-285750">
              <a:buFont typeface="Arial" panose="020B0604020202020204" pitchFamily="34" charset="0"/>
              <a:buChar char="•"/>
            </a:pPr>
            <a:r>
              <a:rPr lang="en-GB" sz="1000" dirty="0">
                <a:solidFill>
                  <a:schemeClr val="bg1"/>
                </a:solidFill>
                <a:latin typeface="+mj-lt"/>
              </a:rPr>
              <a:t>Drama</a:t>
            </a:r>
          </a:p>
          <a:p>
            <a:pPr marL="285750" indent="-285750">
              <a:buFont typeface="Arial" panose="020B0604020202020204" pitchFamily="34" charset="0"/>
              <a:buChar char="•"/>
            </a:pPr>
            <a:r>
              <a:rPr lang="en-GB" sz="1000" dirty="0">
                <a:solidFill>
                  <a:schemeClr val="bg1"/>
                </a:solidFill>
                <a:latin typeface="+mj-lt"/>
              </a:rPr>
              <a:t>Comedies</a:t>
            </a:r>
          </a:p>
          <a:p>
            <a:pPr marL="285750" indent="-285750">
              <a:buFont typeface="Arial" panose="020B0604020202020204" pitchFamily="34" charset="0"/>
              <a:buChar char="•"/>
            </a:pPr>
            <a:r>
              <a:rPr lang="en-GB" sz="1000" dirty="0">
                <a:solidFill>
                  <a:schemeClr val="bg1"/>
                </a:solidFill>
                <a:latin typeface="+mj-lt"/>
              </a:rPr>
              <a:t>Kids</a:t>
            </a:r>
          </a:p>
          <a:p>
            <a:pPr marL="285750" indent="-285750">
              <a:buFont typeface="Arial" panose="020B0604020202020204" pitchFamily="34" charset="0"/>
              <a:buChar char="•"/>
            </a:pPr>
            <a:r>
              <a:rPr lang="en-GB" sz="1000" dirty="0">
                <a:solidFill>
                  <a:schemeClr val="bg1"/>
                </a:solidFill>
                <a:latin typeface="+mj-lt"/>
              </a:rPr>
              <a:t>Reality</a:t>
            </a:r>
          </a:p>
          <a:p>
            <a:endParaRPr lang="en-GB" sz="1200" dirty="0">
              <a:solidFill>
                <a:schemeClr val="bg1"/>
              </a:solidFill>
              <a:latin typeface="+mj-lt"/>
            </a:endParaRPr>
          </a:p>
          <a:p>
            <a:endParaRPr lang="en-GB" sz="1400" dirty="0">
              <a:solidFill>
                <a:schemeClr val="bg1"/>
              </a:solidFill>
              <a:latin typeface="+mj-lt"/>
            </a:endParaRPr>
          </a:p>
          <a:p>
            <a:endParaRPr lang="en-GB" sz="1400" dirty="0">
              <a:solidFill>
                <a:schemeClr val="bg1"/>
              </a:solidFill>
              <a:latin typeface="+mj-lt"/>
            </a:endParaRPr>
          </a:p>
          <a:p>
            <a:endParaRPr lang="en-GB" dirty="0"/>
          </a:p>
        </p:txBody>
      </p:sp>
      <p:sp>
        <p:nvSpPr>
          <p:cNvPr id="7" name="TextBox 6">
            <a:extLst>
              <a:ext uri="{FF2B5EF4-FFF2-40B4-BE49-F238E27FC236}">
                <a16:creationId xmlns:a16="http://schemas.microsoft.com/office/drawing/2014/main" id="{0AA4F932-CA77-03EF-C54B-17FA86D810FA}"/>
              </a:ext>
            </a:extLst>
          </p:cNvPr>
          <p:cNvSpPr txBox="1"/>
          <p:nvPr/>
        </p:nvSpPr>
        <p:spPr>
          <a:xfrm>
            <a:off x="193018" y="807894"/>
            <a:ext cx="7095021" cy="1469633"/>
          </a:xfrm>
          <a:prstGeom prst="rect">
            <a:avLst/>
          </a:prstGeom>
          <a:noFill/>
        </p:spPr>
        <p:txBody>
          <a:bodyPr wrap="square">
            <a:spAutoFit/>
          </a:bodyPr>
          <a:lstStyle/>
          <a:p>
            <a:r>
              <a:rPr lang="en-GB" sz="1050" dirty="0">
                <a:solidFill>
                  <a:schemeClr val="bg1"/>
                </a:solidFill>
                <a:latin typeface="+mj-lt"/>
              </a:rPr>
              <a:t>There are more Movies than TV shows but if you adjust for the multiple seasons some TV shows have, the results are much closer.</a:t>
            </a:r>
          </a:p>
          <a:p>
            <a:endParaRPr lang="en-GB" sz="1050" dirty="0">
              <a:solidFill>
                <a:schemeClr val="bg1"/>
              </a:solidFill>
              <a:latin typeface="+mj-lt"/>
            </a:endParaRPr>
          </a:p>
          <a:p>
            <a:r>
              <a:rPr lang="en-GB" sz="1050" dirty="0">
                <a:solidFill>
                  <a:schemeClr val="bg1"/>
                </a:solidFill>
                <a:latin typeface="+mj-lt"/>
              </a:rPr>
              <a:t>Movies 56%  Shows 44%</a:t>
            </a:r>
          </a:p>
          <a:p>
            <a:endParaRPr lang="en-GB" sz="1050" dirty="0">
              <a:solidFill>
                <a:schemeClr val="bg1"/>
              </a:solidFill>
              <a:latin typeface="+mj-lt"/>
            </a:endParaRPr>
          </a:p>
          <a:p>
            <a:r>
              <a:rPr lang="en-GB" sz="1050" dirty="0">
                <a:solidFill>
                  <a:schemeClr val="bg1"/>
                </a:solidFill>
                <a:latin typeface="+mj-lt"/>
              </a:rPr>
              <a:t>The 1</a:t>
            </a:r>
            <a:r>
              <a:rPr lang="en-GB" sz="1050" baseline="30000" dirty="0">
                <a:solidFill>
                  <a:schemeClr val="bg1"/>
                </a:solidFill>
                <a:latin typeface="+mj-lt"/>
              </a:rPr>
              <a:t>st</a:t>
            </a:r>
            <a:r>
              <a:rPr lang="en-GB" sz="1050" dirty="0">
                <a:solidFill>
                  <a:schemeClr val="bg1"/>
                </a:solidFill>
                <a:latin typeface="+mj-lt"/>
              </a:rPr>
              <a:t> of the month was the day most movies and TV shows were added, with a small increase of additions on the 15</a:t>
            </a:r>
            <a:r>
              <a:rPr lang="en-GB" sz="1050" baseline="30000" dirty="0">
                <a:solidFill>
                  <a:schemeClr val="bg1"/>
                </a:solidFill>
                <a:latin typeface="+mj-lt"/>
              </a:rPr>
              <a:t>th</a:t>
            </a:r>
            <a:r>
              <a:rPr lang="en-GB" sz="1050" dirty="0">
                <a:solidFill>
                  <a:schemeClr val="bg1"/>
                </a:solidFill>
                <a:latin typeface="+mj-lt"/>
              </a:rPr>
              <a:t>. There is a small steady adding of titles throughout the rest of the month.</a:t>
            </a:r>
          </a:p>
          <a:p>
            <a:endParaRPr lang="en-GB" sz="1600" dirty="0">
              <a:solidFill>
                <a:schemeClr val="bg1"/>
              </a:solidFill>
              <a:latin typeface="+mj-lt"/>
            </a:endParaRPr>
          </a:p>
        </p:txBody>
      </p:sp>
      <p:sp>
        <p:nvSpPr>
          <p:cNvPr id="17" name="TextBox 16">
            <a:extLst>
              <a:ext uri="{FF2B5EF4-FFF2-40B4-BE49-F238E27FC236}">
                <a16:creationId xmlns:a16="http://schemas.microsoft.com/office/drawing/2014/main" id="{350A7321-6909-E952-9D4A-79396F00CDFA}"/>
              </a:ext>
            </a:extLst>
          </p:cNvPr>
          <p:cNvSpPr txBox="1"/>
          <p:nvPr/>
        </p:nvSpPr>
        <p:spPr>
          <a:xfrm>
            <a:off x="8130012" y="642796"/>
            <a:ext cx="3555103" cy="2677656"/>
          </a:xfrm>
          <a:prstGeom prst="rect">
            <a:avLst/>
          </a:prstGeom>
          <a:noFill/>
        </p:spPr>
        <p:txBody>
          <a:bodyPr wrap="square" rtlCol="0">
            <a:spAutoFit/>
          </a:bodyPr>
          <a:lstStyle/>
          <a:p>
            <a:r>
              <a:rPr lang="en-GB" sz="2400" dirty="0">
                <a:latin typeface="+mj-lt"/>
              </a:rPr>
              <a:t>Things to consider:</a:t>
            </a:r>
          </a:p>
          <a:p>
            <a:endParaRPr lang="en-GB" sz="2400" dirty="0">
              <a:latin typeface="+mj-lt"/>
            </a:endParaRPr>
          </a:p>
          <a:p>
            <a:pPr marL="171450" indent="-171450">
              <a:buFont typeface="Wingdings" panose="05000000000000000000" pitchFamily="2" charset="2"/>
              <a:buChar char="§"/>
            </a:pPr>
            <a:r>
              <a:rPr lang="en-GB" sz="1200" dirty="0">
                <a:latin typeface="+mj-lt"/>
              </a:rPr>
              <a:t>Collect data on user interactions to better understand the user and find the trends and where to focus.</a:t>
            </a:r>
          </a:p>
          <a:p>
            <a:pPr marL="171450" indent="-171450">
              <a:buFont typeface="Wingdings" panose="05000000000000000000" pitchFamily="2" charset="2"/>
              <a:buChar char="§"/>
            </a:pPr>
            <a:endParaRPr lang="en-GB" sz="1200" dirty="0">
              <a:latin typeface="+mj-lt"/>
            </a:endParaRPr>
          </a:p>
          <a:p>
            <a:pPr marL="171450" indent="-171450">
              <a:buFont typeface="Wingdings" panose="05000000000000000000" pitchFamily="2" charset="2"/>
              <a:buChar char="§"/>
            </a:pPr>
            <a:endParaRPr lang="en-GB" sz="1200" dirty="0">
              <a:latin typeface="+mj-lt"/>
            </a:endParaRPr>
          </a:p>
          <a:p>
            <a:pPr marL="171450" indent="-171450">
              <a:buFont typeface="Wingdings" panose="05000000000000000000" pitchFamily="2" charset="2"/>
              <a:buChar char="§"/>
            </a:pPr>
            <a:r>
              <a:rPr lang="en-GB" sz="1200" dirty="0">
                <a:latin typeface="+mj-lt"/>
              </a:rPr>
              <a:t>It would be beneficial to have a breakdown of the ‘International’ category and what it encompasses.</a:t>
            </a:r>
          </a:p>
          <a:p>
            <a:pPr marL="171450" indent="-171450">
              <a:buFont typeface="Wingdings" panose="05000000000000000000" pitchFamily="2" charset="2"/>
              <a:buChar char="§"/>
            </a:pPr>
            <a:endParaRPr lang="en-GB" sz="1200" dirty="0">
              <a:latin typeface="+mj-lt"/>
            </a:endParaRPr>
          </a:p>
          <a:p>
            <a:pPr marL="171450" indent="-171450">
              <a:buFont typeface="Wingdings" panose="05000000000000000000" pitchFamily="2" charset="2"/>
              <a:buChar char="§"/>
            </a:pPr>
            <a:endParaRPr lang="en-GB" sz="1200" dirty="0">
              <a:latin typeface="+mj-lt"/>
            </a:endParaRPr>
          </a:p>
        </p:txBody>
      </p:sp>
      <p:sp>
        <p:nvSpPr>
          <p:cNvPr id="9" name="TextBox 8">
            <a:extLst>
              <a:ext uri="{FF2B5EF4-FFF2-40B4-BE49-F238E27FC236}">
                <a16:creationId xmlns:a16="http://schemas.microsoft.com/office/drawing/2014/main" id="{03CD4ED0-C377-9313-347C-BCC7514C364F}"/>
              </a:ext>
            </a:extLst>
          </p:cNvPr>
          <p:cNvSpPr txBox="1"/>
          <p:nvPr/>
        </p:nvSpPr>
        <p:spPr>
          <a:xfrm>
            <a:off x="7863262" y="5691963"/>
            <a:ext cx="6129196" cy="261610"/>
          </a:xfrm>
          <a:prstGeom prst="rect">
            <a:avLst/>
          </a:prstGeom>
          <a:noFill/>
        </p:spPr>
        <p:txBody>
          <a:bodyPr wrap="square">
            <a:spAutoFit/>
          </a:bodyPr>
          <a:lstStyle/>
          <a:p>
            <a:r>
              <a:rPr lang="en-GB" sz="1100" dirty="0">
                <a:latin typeface="+mj-lt"/>
              </a:rPr>
              <a:t>https://sites.google.com/view/kerryjackman/home</a:t>
            </a:r>
          </a:p>
        </p:txBody>
      </p:sp>
      <p:sp>
        <p:nvSpPr>
          <p:cNvPr id="10" name="TextBox 9">
            <a:extLst>
              <a:ext uri="{FF2B5EF4-FFF2-40B4-BE49-F238E27FC236}">
                <a16:creationId xmlns:a16="http://schemas.microsoft.com/office/drawing/2014/main" id="{8E02B075-F300-2023-AAEF-B5AB06465955}"/>
              </a:ext>
            </a:extLst>
          </p:cNvPr>
          <p:cNvSpPr txBox="1"/>
          <p:nvPr/>
        </p:nvSpPr>
        <p:spPr>
          <a:xfrm>
            <a:off x="7883704" y="6084399"/>
            <a:ext cx="6129196" cy="261610"/>
          </a:xfrm>
          <a:prstGeom prst="rect">
            <a:avLst/>
          </a:prstGeom>
          <a:noFill/>
        </p:spPr>
        <p:txBody>
          <a:bodyPr wrap="square">
            <a:spAutoFit/>
          </a:bodyPr>
          <a:lstStyle/>
          <a:p>
            <a:r>
              <a:rPr lang="en-GB" sz="1100" dirty="0">
                <a:latin typeface="+mj-lt"/>
              </a:rPr>
              <a:t>Anna link coming soon</a:t>
            </a:r>
          </a:p>
        </p:txBody>
      </p:sp>
    </p:spTree>
    <p:extLst>
      <p:ext uri="{BB962C8B-B14F-4D97-AF65-F5344CB8AC3E}">
        <p14:creationId xmlns:p14="http://schemas.microsoft.com/office/powerpoint/2010/main" val="66691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49EB-61C9-5E7E-B532-E0EFA31663C2}"/>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8A6A541B-5BAF-A9FE-D021-17B47342DED7}"/>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87102D3-6BCB-A9D8-969E-7940472477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90494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49EB-61C9-5E7E-B532-E0EFA31663C2}"/>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8A6A541B-5BAF-A9FE-D021-17B47342DED7}"/>
              </a:ext>
            </a:extLst>
          </p:cNvPr>
          <p:cNvPicPr>
            <a:picLocks noChangeAspect="1"/>
          </p:cNvPicPr>
          <p:nvPr/>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783FACE-0176-1E00-2373-02F3B7F2C5D7}"/>
              </a:ext>
            </a:extLst>
          </p:cNvPr>
          <p:cNvPicPr>
            <a:picLocks noChangeAspect="1"/>
          </p:cNvPicPr>
          <p:nvPr/>
        </p:nvPicPr>
        <p:blipFill>
          <a:blip r:embed="rId3"/>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F73E3F43-741D-A27E-59EF-07437C372727}"/>
              </a:ext>
            </a:extLst>
          </p:cNvPr>
          <p:cNvSpPr txBox="1"/>
          <p:nvPr/>
        </p:nvSpPr>
        <p:spPr>
          <a:xfrm>
            <a:off x="3643313" y="365125"/>
            <a:ext cx="5114925" cy="769441"/>
          </a:xfrm>
          <a:prstGeom prst="rect">
            <a:avLst/>
          </a:prstGeom>
          <a:noFill/>
        </p:spPr>
        <p:txBody>
          <a:bodyPr wrap="square" rtlCol="0">
            <a:spAutoFit/>
          </a:bodyPr>
          <a:lstStyle/>
          <a:p>
            <a:r>
              <a:rPr lang="en-GB" sz="4400" b="1">
                <a:latin typeface="+mj-lt"/>
              </a:rPr>
              <a:t>Contents</a:t>
            </a:r>
          </a:p>
        </p:txBody>
      </p:sp>
      <p:sp>
        <p:nvSpPr>
          <p:cNvPr id="3" name="TextBox 2">
            <a:extLst>
              <a:ext uri="{FF2B5EF4-FFF2-40B4-BE49-F238E27FC236}">
                <a16:creationId xmlns:a16="http://schemas.microsoft.com/office/drawing/2014/main" id="{C30E8ECE-F26B-CDF1-6251-61DE8E6FA66E}"/>
              </a:ext>
            </a:extLst>
          </p:cNvPr>
          <p:cNvSpPr txBox="1"/>
          <p:nvPr/>
        </p:nvSpPr>
        <p:spPr>
          <a:xfrm>
            <a:off x="3643313" y="1093341"/>
            <a:ext cx="5292437" cy="4247317"/>
          </a:xfrm>
          <a:prstGeom prst="rect">
            <a:avLst/>
          </a:prstGeom>
          <a:noFill/>
        </p:spPr>
        <p:txBody>
          <a:bodyPr wrap="square" rtlCol="0">
            <a:spAutoFit/>
          </a:bodyPr>
          <a:lstStyle/>
          <a:p>
            <a:pPr marL="285750" indent="-285750">
              <a:buFont typeface="Wingdings" panose="05000000000000000000" pitchFamily="2" charset="2"/>
              <a:buChar char="q"/>
            </a:pPr>
            <a:r>
              <a:rPr lang="en-GB" dirty="0"/>
              <a:t>- The Data - Our Mission</a:t>
            </a:r>
          </a:p>
          <a:p>
            <a:pPr marL="285750" indent="-285750">
              <a:buFont typeface="Wingdings" panose="05000000000000000000" pitchFamily="2" charset="2"/>
              <a:buChar char="q"/>
            </a:pPr>
            <a:r>
              <a:rPr lang="en-GB" dirty="0"/>
              <a:t>- Movies vs TV Shows</a:t>
            </a:r>
          </a:p>
          <a:p>
            <a:pPr marL="285750" indent="-285750">
              <a:buFont typeface="Wingdings" panose="05000000000000000000" pitchFamily="2" charset="2"/>
              <a:buChar char="q"/>
            </a:pPr>
            <a:r>
              <a:rPr lang="en-GB" dirty="0"/>
              <a:t>- Duration</a:t>
            </a:r>
          </a:p>
          <a:p>
            <a:pPr marL="285750" indent="-285750">
              <a:buFont typeface="Wingdings" panose="05000000000000000000" pitchFamily="2" charset="2"/>
              <a:buChar char="q"/>
            </a:pPr>
            <a:r>
              <a:rPr lang="en-GB" dirty="0"/>
              <a:t>- Date added</a:t>
            </a:r>
          </a:p>
          <a:p>
            <a:pPr marL="285750" indent="-285750">
              <a:buFont typeface="Wingdings" panose="05000000000000000000" pitchFamily="2" charset="2"/>
              <a:buChar char="q"/>
            </a:pPr>
            <a:r>
              <a:rPr lang="en-GB" dirty="0"/>
              <a:t>- Ratings</a:t>
            </a:r>
          </a:p>
          <a:p>
            <a:pPr marL="285750" indent="-285750">
              <a:buFont typeface="Wingdings" panose="05000000000000000000" pitchFamily="2" charset="2"/>
              <a:buChar char="q"/>
            </a:pPr>
            <a:r>
              <a:rPr lang="en-GB" dirty="0"/>
              <a:t>- Genre</a:t>
            </a:r>
          </a:p>
          <a:p>
            <a:pPr marL="285750" indent="-285750">
              <a:buFont typeface="Wingdings" panose="05000000000000000000" pitchFamily="2" charset="2"/>
              <a:buChar char="q"/>
            </a:pPr>
            <a:r>
              <a:rPr lang="en-GB" dirty="0"/>
              <a:t>- Genre - International</a:t>
            </a:r>
          </a:p>
          <a:p>
            <a:pPr marL="285750" indent="-285750">
              <a:buFont typeface="Wingdings" panose="05000000000000000000" pitchFamily="2" charset="2"/>
              <a:buChar char="q"/>
            </a:pPr>
            <a:r>
              <a:rPr lang="en-GB" dirty="0"/>
              <a:t>- Genre - Drama</a:t>
            </a:r>
          </a:p>
          <a:p>
            <a:pPr marL="285750" indent="-285750">
              <a:buFont typeface="Wingdings" panose="05000000000000000000" pitchFamily="2" charset="2"/>
              <a:buChar char="q"/>
            </a:pPr>
            <a:r>
              <a:rPr lang="en-GB" dirty="0"/>
              <a:t>- Genre – Comedy</a:t>
            </a:r>
          </a:p>
          <a:p>
            <a:pPr marL="285750" indent="-285750">
              <a:buFont typeface="Wingdings" panose="05000000000000000000" pitchFamily="2" charset="2"/>
              <a:buChar char="q"/>
            </a:pPr>
            <a:r>
              <a:rPr lang="en-GB" dirty="0"/>
              <a:t>- Genre – Top 5</a:t>
            </a:r>
          </a:p>
          <a:p>
            <a:pPr marL="285750" indent="-285750">
              <a:buFont typeface="Wingdings" panose="05000000000000000000" pitchFamily="2" charset="2"/>
              <a:buChar char="q"/>
            </a:pPr>
            <a:r>
              <a:rPr lang="en-GB" dirty="0"/>
              <a:t>- Conclusion</a:t>
            </a:r>
          </a:p>
          <a:p>
            <a:pPr marL="285750" indent="-285750">
              <a:buFont typeface="Wingdings" panose="05000000000000000000" pitchFamily="2" charset="2"/>
              <a:buChar char="q"/>
            </a:pPr>
            <a:r>
              <a:rPr lang="en-GB" dirty="0"/>
              <a:t>- The End</a:t>
            </a:r>
          </a:p>
          <a:p>
            <a:endParaRPr lang="en-GB" dirty="0"/>
          </a:p>
          <a:p>
            <a:pPr marL="285750" indent="-285750">
              <a:buFont typeface="Wingdings" panose="05000000000000000000" pitchFamily="2" charset="2"/>
              <a:buChar char="q"/>
            </a:pPr>
            <a:endParaRPr lang="en-GB" dirty="0"/>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4067904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graphicFrame>
        <p:nvGraphicFramePr>
          <p:cNvPr id="4" name="Table 3">
            <a:extLst>
              <a:ext uri="{FF2B5EF4-FFF2-40B4-BE49-F238E27FC236}">
                <a16:creationId xmlns:a16="http://schemas.microsoft.com/office/drawing/2014/main" id="{C2838B33-67E5-39E5-FF91-4F0C4019FCDF}"/>
              </a:ext>
            </a:extLst>
          </p:cNvPr>
          <p:cNvGraphicFramePr>
            <a:graphicFrameLocks noGrp="1"/>
          </p:cNvGraphicFramePr>
          <p:nvPr>
            <p:extLst>
              <p:ext uri="{D42A27DB-BD31-4B8C-83A1-F6EECF244321}">
                <p14:modId xmlns:p14="http://schemas.microsoft.com/office/powerpoint/2010/main" val="2985890893"/>
              </p:ext>
            </p:extLst>
          </p:nvPr>
        </p:nvGraphicFramePr>
        <p:xfrm>
          <a:off x="460870" y="964357"/>
          <a:ext cx="11270260" cy="518160"/>
        </p:xfrm>
        <a:graphic>
          <a:graphicData uri="http://schemas.openxmlformats.org/drawingml/2006/table">
            <a:tbl>
              <a:tblPr firstRow="1" bandRow="1">
                <a:tableStyleId>{5C22544A-7EE6-4342-B048-85BDC9FD1C3A}</a:tableStyleId>
              </a:tblPr>
              <a:tblGrid>
                <a:gridCol w="1216270">
                  <a:extLst>
                    <a:ext uri="{9D8B030D-6E8A-4147-A177-3AD203B41FA5}">
                      <a16:colId xmlns:a16="http://schemas.microsoft.com/office/drawing/2014/main" val="347055908"/>
                    </a:ext>
                  </a:extLst>
                </a:gridCol>
                <a:gridCol w="1005399">
                  <a:extLst>
                    <a:ext uri="{9D8B030D-6E8A-4147-A177-3AD203B41FA5}">
                      <a16:colId xmlns:a16="http://schemas.microsoft.com/office/drawing/2014/main" val="1399324369"/>
                    </a:ext>
                  </a:extLst>
                </a:gridCol>
                <a:gridCol w="1005399">
                  <a:extLst>
                    <a:ext uri="{9D8B030D-6E8A-4147-A177-3AD203B41FA5}">
                      <a16:colId xmlns:a16="http://schemas.microsoft.com/office/drawing/2014/main" val="1324988789"/>
                    </a:ext>
                  </a:extLst>
                </a:gridCol>
                <a:gridCol w="1005399">
                  <a:extLst>
                    <a:ext uri="{9D8B030D-6E8A-4147-A177-3AD203B41FA5}">
                      <a16:colId xmlns:a16="http://schemas.microsoft.com/office/drawing/2014/main" val="1369308094"/>
                    </a:ext>
                  </a:extLst>
                </a:gridCol>
                <a:gridCol w="1005399">
                  <a:extLst>
                    <a:ext uri="{9D8B030D-6E8A-4147-A177-3AD203B41FA5}">
                      <a16:colId xmlns:a16="http://schemas.microsoft.com/office/drawing/2014/main" val="760509382"/>
                    </a:ext>
                  </a:extLst>
                </a:gridCol>
                <a:gridCol w="1005399">
                  <a:extLst>
                    <a:ext uri="{9D8B030D-6E8A-4147-A177-3AD203B41FA5}">
                      <a16:colId xmlns:a16="http://schemas.microsoft.com/office/drawing/2014/main" val="2013577855"/>
                    </a:ext>
                  </a:extLst>
                </a:gridCol>
                <a:gridCol w="1005399">
                  <a:extLst>
                    <a:ext uri="{9D8B030D-6E8A-4147-A177-3AD203B41FA5}">
                      <a16:colId xmlns:a16="http://schemas.microsoft.com/office/drawing/2014/main" val="2229101817"/>
                    </a:ext>
                  </a:extLst>
                </a:gridCol>
                <a:gridCol w="1005399">
                  <a:extLst>
                    <a:ext uri="{9D8B030D-6E8A-4147-A177-3AD203B41FA5}">
                      <a16:colId xmlns:a16="http://schemas.microsoft.com/office/drawing/2014/main" val="3564096274"/>
                    </a:ext>
                  </a:extLst>
                </a:gridCol>
                <a:gridCol w="1005399">
                  <a:extLst>
                    <a:ext uri="{9D8B030D-6E8A-4147-A177-3AD203B41FA5}">
                      <a16:colId xmlns:a16="http://schemas.microsoft.com/office/drawing/2014/main" val="4153115380"/>
                    </a:ext>
                  </a:extLst>
                </a:gridCol>
                <a:gridCol w="831989">
                  <a:extLst>
                    <a:ext uri="{9D8B030D-6E8A-4147-A177-3AD203B41FA5}">
                      <a16:colId xmlns:a16="http://schemas.microsoft.com/office/drawing/2014/main" val="2126666768"/>
                    </a:ext>
                  </a:extLst>
                </a:gridCol>
                <a:gridCol w="1178809">
                  <a:extLst>
                    <a:ext uri="{9D8B030D-6E8A-4147-A177-3AD203B41FA5}">
                      <a16:colId xmlns:a16="http://schemas.microsoft.com/office/drawing/2014/main" val="2490598466"/>
                    </a:ext>
                  </a:extLst>
                </a:gridCol>
              </a:tblGrid>
              <a:tr h="370840">
                <a:tc>
                  <a:txBody>
                    <a:bodyPr/>
                    <a:lstStyle/>
                    <a:p>
                      <a:r>
                        <a:rPr lang="en-GB" sz="1400" b="0">
                          <a:solidFill>
                            <a:schemeClr val="tx1"/>
                          </a:solidFill>
                          <a:latin typeface="+mj-lt"/>
                        </a:rPr>
                        <a:t>Show ID</a:t>
                      </a:r>
                    </a:p>
                  </a:txBody>
                  <a:tcPr>
                    <a:solidFill>
                      <a:schemeClr val="bg1">
                        <a:lumMod val="85000"/>
                      </a:schemeClr>
                    </a:solidFill>
                  </a:tcPr>
                </a:tc>
                <a:tc>
                  <a:txBody>
                    <a:bodyPr/>
                    <a:lstStyle/>
                    <a:p>
                      <a:r>
                        <a:rPr lang="en-GB" sz="1400" b="0">
                          <a:solidFill>
                            <a:schemeClr val="tx1"/>
                          </a:solidFill>
                          <a:latin typeface="+mj-lt"/>
                        </a:rPr>
                        <a:t>Type</a:t>
                      </a:r>
                    </a:p>
                  </a:txBody>
                  <a:tcPr>
                    <a:solidFill>
                      <a:schemeClr val="bg1">
                        <a:lumMod val="85000"/>
                      </a:schemeClr>
                    </a:solidFill>
                  </a:tcPr>
                </a:tc>
                <a:tc>
                  <a:txBody>
                    <a:bodyPr/>
                    <a:lstStyle/>
                    <a:p>
                      <a:r>
                        <a:rPr lang="en-GB" sz="1400" b="0">
                          <a:solidFill>
                            <a:schemeClr val="tx1"/>
                          </a:solidFill>
                          <a:latin typeface="+mj-lt"/>
                        </a:rPr>
                        <a:t>Title</a:t>
                      </a:r>
                    </a:p>
                  </a:txBody>
                  <a:tcPr>
                    <a:solidFill>
                      <a:schemeClr val="bg1">
                        <a:lumMod val="85000"/>
                      </a:schemeClr>
                    </a:solidFill>
                  </a:tcPr>
                </a:tc>
                <a:tc>
                  <a:txBody>
                    <a:bodyPr/>
                    <a:lstStyle/>
                    <a:p>
                      <a:r>
                        <a:rPr lang="en-GB" sz="1400" b="0">
                          <a:solidFill>
                            <a:schemeClr val="tx1"/>
                          </a:solidFill>
                          <a:latin typeface="+mj-lt"/>
                        </a:rPr>
                        <a:t>Director</a:t>
                      </a:r>
                    </a:p>
                  </a:txBody>
                  <a:tcPr>
                    <a:solidFill>
                      <a:schemeClr val="bg1">
                        <a:lumMod val="85000"/>
                      </a:schemeClr>
                    </a:solidFill>
                  </a:tcPr>
                </a:tc>
                <a:tc>
                  <a:txBody>
                    <a:bodyPr/>
                    <a:lstStyle/>
                    <a:p>
                      <a:r>
                        <a:rPr lang="en-GB" sz="1400" b="0">
                          <a:solidFill>
                            <a:schemeClr val="tx1"/>
                          </a:solidFill>
                          <a:latin typeface="+mj-lt"/>
                        </a:rPr>
                        <a:t>Country</a:t>
                      </a:r>
                    </a:p>
                  </a:txBody>
                  <a:tcPr>
                    <a:solidFill>
                      <a:schemeClr val="bg1">
                        <a:lumMod val="85000"/>
                      </a:schemeClr>
                    </a:solidFill>
                  </a:tcPr>
                </a:tc>
                <a:tc>
                  <a:txBody>
                    <a:bodyPr/>
                    <a:lstStyle/>
                    <a:p>
                      <a:r>
                        <a:rPr lang="en-GB" sz="1400" b="0">
                          <a:solidFill>
                            <a:schemeClr val="tx1"/>
                          </a:solidFill>
                          <a:latin typeface="+mj-lt"/>
                        </a:rPr>
                        <a:t>Date Added</a:t>
                      </a:r>
                    </a:p>
                  </a:txBody>
                  <a:tcPr>
                    <a:solidFill>
                      <a:schemeClr val="bg1">
                        <a:lumMod val="85000"/>
                      </a:schemeClr>
                    </a:solidFill>
                  </a:tcPr>
                </a:tc>
                <a:tc>
                  <a:txBody>
                    <a:bodyPr/>
                    <a:lstStyle/>
                    <a:p>
                      <a:r>
                        <a:rPr lang="en-GB" sz="1400" b="0">
                          <a:solidFill>
                            <a:schemeClr val="tx1"/>
                          </a:solidFill>
                          <a:latin typeface="+mj-lt"/>
                        </a:rPr>
                        <a:t>Release year</a:t>
                      </a:r>
                    </a:p>
                  </a:txBody>
                  <a:tcPr>
                    <a:solidFill>
                      <a:schemeClr val="bg1">
                        <a:lumMod val="85000"/>
                      </a:schemeClr>
                    </a:solidFill>
                  </a:tcPr>
                </a:tc>
                <a:tc>
                  <a:txBody>
                    <a:bodyPr/>
                    <a:lstStyle/>
                    <a:p>
                      <a:r>
                        <a:rPr lang="en-GB" sz="1400" b="0">
                          <a:solidFill>
                            <a:schemeClr val="tx1"/>
                          </a:solidFill>
                          <a:latin typeface="+mj-lt"/>
                        </a:rPr>
                        <a:t>Rating</a:t>
                      </a:r>
                    </a:p>
                  </a:txBody>
                  <a:tcPr>
                    <a:solidFill>
                      <a:schemeClr val="bg1">
                        <a:lumMod val="85000"/>
                      </a:schemeClr>
                    </a:solidFill>
                  </a:tcPr>
                </a:tc>
                <a:tc>
                  <a:txBody>
                    <a:bodyPr/>
                    <a:lstStyle/>
                    <a:p>
                      <a:r>
                        <a:rPr lang="en-GB" sz="1400" b="0">
                          <a:solidFill>
                            <a:schemeClr val="tx1"/>
                          </a:solidFill>
                          <a:latin typeface="+mj-lt"/>
                        </a:rPr>
                        <a:t>Duration</a:t>
                      </a:r>
                    </a:p>
                  </a:txBody>
                  <a:tcPr>
                    <a:solidFill>
                      <a:schemeClr val="bg1">
                        <a:lumMod val="85000"/>
                      </a:schemeClr>
                    </a:solidFill>
                  </a:tcPr>
                </a:tc>
                <a:tc>
                  <a:txBody>
                    <a:bodyPr/>
                    <a:lstStyle/>
                    <a:p>
                      <a:r>
                        <a:rPr lang="en-GB" sz="1400" b="0">
                          <a:solidFill>
                            <a:schemeClr val="tx1"/>
                          </a:solidFill>
                          <a:latin typeface="+mj-lt"/>
                        </a:rPr>
                        <a:t>Listed In</a:t>
                      </a:r>
                    </a:p>
                  </a:txBody>
                  <a:tcPr>
                    <a:solidFill>
                      <a:schemeClr val="bg1">
                        <a:lumMod val="85000"/>
                      </a:schemeClr>
                    </a:solidFill>
                  </a:tcPr>
                </a:tc>
                <a:tc>
                  <a:txBody>
                    <a:bodyPr/>
                    <a:lstStyle/>
                    <a:p>
                      <a:r>
                        <a:rPr lang="en-GB" sz="1400" b="0">
                          <a:solidFill>
                            <a:schemeClr val="tx1"/>
                          </a:solidFill>
                          <a:latin typeface="+mj-lt"/>
                        </a:rPr>
                        <a:t>Description</a:t>
                      </a:r>
                    </a:p>
                  </a:txBody>
                  <a:tcPr>
                    <a:solidFill>
                      <a:schemeClr val="bg1">
                        <a:lumMod val="85000"/>
                      </a:schemeClr>
                    </a:solidFill>
                  </a:tcPr>
                </a:tc>
                <a:extLst>
                  <a:ext uri="{0D108BD9-81ED-4DB2-BD59-A6C34878D82A}">
                    <a16:rowId xmlns:a16="http://schemas.microsoft.com/office/drawing/2014/main" val="3425651211"/>
                  </a:ext>
                </a:extLst>
              </a:tr>
            </a:tbl>
          </a:graphicData>
        </a:graphic>
      </p:graphicFrame>
      <p:sp>
        <p:nvSpPr>
          <p:cNvPr id="5" name="TextBox 4">
            <a:extLst>
              <a:ext uri="{FF2B5EF4-FFF2-40B4-BE49-F238E27FC236}">
                <a16:creationId xmlns:a16="http://schemas.microsoft.com/office/drawing/2014/main" id="{148C9E72-F30B-FEEF-F70F-7E2512206FC0}"/>
              </a:ext>
            </a:extLst>
          </p:cNvPr>
          <p:cNvSpPr txBox="1"/>
          <p:nvPr/>
        </p:nvSpPr>
        <p:spPr>
          <a:xfrm>
            <a:off x="176270" y="256471"/>
            <a:ext cx="2369559" cy="707886"/>
          </a:xfrm>
          <a:prstGeom prst="rect">
            <a:avLst/>
          </a:prstGeom>
          <a:noFill/>
        </p:spPr>
        <p:txBody>
          <a:bodyPr wrap="none" rtlCol="0">
            <a:spAutoFit/>
          </a:bodyPr>
          <a:lstStyle/>
          <a:p>
            <a:r>
              <a:rPr lang="en-GB" sz="4000" b="1">
                <a:latin typeface="+mj-lt"/>
              </a:rPr>
              <a:t>The Data</a:t>
            </a:r>
          </a:p>
        </p:txBody>
      </p:sp>
      <p:grpSp>
        <p:nvGrpSpPr>
          <p:cNvPr id="12" name="Group 11">
            <a:extLst>
              <a:ext uri="{FF2B5EF4-FFF2-40B4-BE49-F238E27FC236}">
                <a16:creationId xmlns:a16="http://schemas.microsoft.com/office/drawing/2014/main" id="{72276980-FA0A-4F46-A58E-82ECE50D90C2}"/>
              </a:ext>
            </a:extLst>
          </p:cNvPr>
          <p:cNvGrpSpPr/>
          <p:nvPr/>
        </p:nvGrpSpPr>
        <p:grpSpPr>
          <a:xfrm>
            <a:off x="309139" y="2153817"/>
            <a:ext cx="4646614" cy="4219460"/>
            <a:chOff x="3164345" y="2270337"/>
            <a:chExt cx="4646614" cy="4219460"/>
          </a:xfrm>
        </p:grpSpPr>
        <p:sp>
          <p:nvSpPr>
            <p:cNvPr id="8" name="Rectangle 7">
              <a:extLst>
                <a:ext uri="{FF2B5EF4-FFF2-40B4-BE49-F238E27FC236}">
                  <a16:creationId xmlns:a16="http://schemas.microsoft.com/office/drawing/2014/main" id="{FAFB6980-17A7-B8D2-FBFF-BCC002161AE7}"/>
                </a:ext>
              </a:extLst>
            </p:cNvPr>
            <p:cNvSpPr/>
            <p:nvPr/>
          </p:nvSpPr>
          <p:spPr>
            <a:xfrm>
              <a:off x="3164345" y="2270337"/>
              <a:ext cx="4605051" cy="421946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4">
              <a:extLst>
                <a:ext uri="{FF2B5EF4-FFF2-40B4-BE49-F238E27FC236}">
                  <a16:creationId xmlns:a16="http://schemas.microsoft.com/office/drawing/2014/main" id="{4AE5E9FE-F3BD-0140-F49A-DBA1A29D25D7}"/>
                </a:ext>
              </a:extLst>
            </p:cNvPr>
            <p:cNvSpPr>
              <a:spLocks noChangeArrowheads="1"/>
            </p:cNvSpPr>
            <p:nvPr/>
          </p:nvSpPr>
          <p:spPr bwMode="auto">
            <a:xfrm>
              <a:off x="3547431" y="2625741"/>
              <a:ext cx="4263528" cy="350865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&lt;class '</a:t>
              </a:r>
              <a:r>
                <a:rPr kumimoji="0" lang="en-US" altLang="en-US" sz="1200" b="0" i="0" u="none" strike="noStrike" cap="none" normalizeH="0" baseline="0" err="1">
                  <a:ln>
                    <a:noFill/>
                  </a:ln>
                  <a:solidFill>
                    <a:schemeClr val="tx1"/>
                  </a:solidFill>
                  <a:effectLst/>
                  <a:latin typeface="+mj-lt"/>
                </a:rPr>
                <a:t>pandas.core.frame.DataFrame</a:t>
              </a:r>
              <a:r>
                <a:rPr kumimoji="0" lang="en-US" altLang="en-US" sz="1200" b="0" i="0" u="none" strike="noStrike" cap="none" normalizeH="0" baseline="0">
                  <a:ln>
                    <a:noFill/>
                  </a:ln>
                  <a:solidFill>
                    <a:schemeClr val="tx1"/>
                  </a:solidFill>
                  <a:effectLst/>
                  <a:latin typeface="+mj-lt"/>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err="1">
                  <a:ln>
                    <a:noFill/>
                  </a:ln>
                  <a:solidFill>
                    <a:schemeClr val="tx1"/>
                  </a:solidFill>
                  <a:effectLst/>
                  <a:latin typeface="+mj-lt"/>
                </a:rPr>
                <a:t>RangeIndex</a:t>
              </a:r>
              <a:r>
                <a:rPr kumimoji="0" lang="en-US" altLang="en-US" sz="1200" b="0" i="0" u="none" strike="noStrike" cap="none" normalizeH="0" baseline="0">
                  <a:ln>
                    <a:noFill/>
                  </a:ln>
                  <a:solidFill>
                    <a:schemeClr val="tx1"/>
                  </a:solidFill>
                  <a:effectLst/>
                  <a:latin typeface="+mj-lt"/>
                </a:rPr>
                <a:t>: 8807 entries,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0 to 8806 Data columns (total 12 columns):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    Column    Non-Null</a:t>
              </a:r>
              <a:r>
                <a:rPr lang="en-US" altLang="en-US" sz="1200">
                  <a:latin typeface="+mj-lt"/>
                </a:rPr>
                <a:t> </a:t>
              </a:r>
              <a:r>
                <a:rPr kumimoji="0" lang="en-US" altLang="en-US" sz="1200" b="0" i="0" u="none" strike="noStrike" cap="none" normalizeH="0" baseline="0">
                  <a:ln>
                    <a:noFill/>
                  </a:ln>
                  <a:solidFill>
                    <a:schemeClr val="tx1"/>
                  </a:solidFill>
                  <a:effectLst/>
                  <a:latin typeface="+mj-lt"/>
                </a:rPr>
                <a:t>Count      </a:t>
              </a:r>
              <a:r>
                <a:rPr kumimoji="0" lang="en-US" altLang="en-US" sz="1200" b="0" i="0" u="none" strike="noStrike" cap="none" normalizeH="0" baseline="0" err="1">
                  <a:ln>
                    <a:noFill/>
                  </a:ln>
                  <a:solidFill>
                    <a:schemeClr val="tx1"/>
                  </a:solidFill>
                  <a:effectLst/>
                  <a:latin typeface="+mj-lt"/>
                </a:rPr>
                <a:t>Dtype</a:t>
              </a:r>
              <a:endParaRPr kumimoji="0" lang="en-US" altLang="en-US" sz="12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0   </a:t>
              </a:r>
              <a:r>
                <a:rPr kumimoji="0" lang="en-US" altLang="en-US" sz="1200" b="0" i="0" u="none" strike="noStrike" cap="none" normalizeH="0" baseline="0" err="1">
                  <a:ln>
                    <a:noFill/>
                  </a:ln>
                  <a:solidFill>
                    <a:schemeClr val="tx1"/>
                  </a:solidFill>
                  <a:effectLst/>
                  <a:latin typeface="+mj-lt"/>
                </a:rPr>
                <a:t>show_id</a:t>
              </a:r>
              <a:r>
                <a:rPr kumimoji="0" lang="en-US" altLang="en-US" sz="1200" b="0" i="0" u="none" strike="noStrike" cap="none" normalizeH="0" baseline="0">
                  <a:ln>
                    <a:noFill/>
                  </a:ln>
                  <a:solidFill>
                    <a:schemeClr val="tx1"/>
                  </a:solidFill>
                  <a:effectLst/>
                  <a:latin typeface="+mj-lt"/>
                </a:rPr>
                <a:t>       8807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1  type              8807non-null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2  title                8807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3  director         6173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4 </a:t>
              </a:r>
              <a:r>
                <a:rPr lang="en-US" altLang="en-US" sz="1200">
                  <a:latin typeface="+mj-lt"/>
                </a:rPr>
                <a:t> </a:t>
              </a:r>
              <a:r>
                <a:rPr kumimoji="0" lang="en-US" altLang="en-US" sz="1200" b="0" i="0" u="none" strike="noStrike" cap="none" normalizeH="0" baseline="0">
                  <a:ln>
                    <a:noFill/>
                  </a:ln>
                  <a:solidFill>
                    <a:schemeClr val="tx1"/>
                  </a:solidFill>
                  <a:effectLst/>
                  <a:latin typeface="+mj-lt"/>
                </a:rPr>
                <a:t>cast               7982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5  country          7976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6  </a:t>
              </a:r>
              <a:r>
                <a:rPr kumimoji="0" lang="en-US" altLang="en-US" sz="1200" b="0" i="0" u="none" strike="noStrike" cap="none" normalizeH="0" baseline="0" err="1">
                  <a:ln>
                    <a:noFill/>
                  </a:ln>
                  <a:solidFill>
                    <a:schemeClr val="tx1"/>
                  </a:solidFill>
                  <a:effectLst/>
                  <a:latin typeface="+mj-lt"/>
                </a:rPr>
                <a:t>date_added</a:t>
              </a:r>
              <a:r>
                <a:rPr kumimoji="0" lang="en-US" altLang="en-US" sz="1200" b="0" i="0" u="none" strike="noStrike" cap="none" normalizeH="0" baseline="0">
                  <a:ln>
                    <a:noFill/>
                  </a:ln>
                  <a:solidFill>
                    <a:schemeClr val="tx1"/>
                  </a:solidFill>
                  <a:effectLst/>
                  <a:latin typeface="+mj-lt"/>
                </a:rPr>
                <a:t> 8709 non-null        datetime64[ns]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7 </a:t>
              </a:r>
              <a:r>
                <a:rPr kumimoji="0" lang="en-US" altLang="en-US" sz="1200" b="0" i="0" u="none" strike="noStrike" cap="none" normalizeH="0" baseline="0" err="1">
                  <a:ln>
                    <a:noFill/>
                  </a:ln>
                  <a:solidFill>
                    <a:schemeClr val="tx1"/>
                  </a:solidFill>
                  <a:effectLst/>
                  <a:latin typeface="+mj-lt"/>
                </a:rPr>
                <a:t>release_year</a:t>
              </a:r>
              <a:r>
                <a:rPr kumimoji="0" lang="en-US" altLang="en-US" sz="1200" b="0" i="0" u="none" strike="noStrike" cap="none" normalizeH="0" baseline="0">
                  <a:ln>
                    <a:noFill/>
                  </a:ln>
                  <a:solidFill>
                    <a:schemeClr val="tx1"/>
                  </a:solidFill>
                  <a:effectLst/>
                  <a:latin typeface="+mj-lt"/>
                </a:rPr>
                <a:t>  8807 non-null         int64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8 rating              8803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9 duration         8804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10 </a:t>
              </a:r>
              <a:r>
                <a:rPr kumimoji="0" lang="en-US" altLang="en-US" sz="1200" b="0" i="0" u="none" strike="noStrike" cap="none" normalizeH="0" baseline="0" err="1">
                  <a:ln>
                    <a:noFill/>
                  </a:ln>
                  <a:solidFill>
                    <a:schemeClr val="tx1"/>
                  </a:solidFill>
                  <a:effectLst/>
                  <a:latin typeface="+mj-lt"/>
                </a:rPr>
                <a:t>listed_in</a:t>
              </a:r>
              <a:r>
                <a:rPr kumimoji="0" lang="en-US" altLang="en-US" sz="1200" b="0" i="0" u="none" strike="noStrike" cap="none" normalizeH="0" baseline="0">
                  <a:ln>
                    <a:noFill/>
                  </a:ln>
                  <a:solidFill>
                    <a:schemeClr val="tx1"/>
                  </a:solidFill>
                  <a:effectLst/>
                  <a:latin typeface="+mj-lt"/>
                </a:rPr>
                <a:t>        8807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mj-lt"/>
                </a:rPr>
                <a:t>11 description   8807 non-null         object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err="1">
                  <a:ln>
                    <a:noFill/>
                  </a:ln>
                  <a:solidFill>
                    <a:schemeClr val="tx1"/>
                  </a:solidFill>
                  <a:effectLst/>
                  <a:latin typeface="+mj-lt"/>
                </a:rPr>
                <a:t>dtypes</a:t>
              </a:r>
              <a:r>
                <a:rPr kumimoji="0" lang="en-US" altLang="en-US" sz="1200" b="0" i="0" u="none" strike="noStrike" cap="none" normalizeH="0" baseline="0">
                  <a:ln>
                    <a:noFill/>
                  </a:ln>
                  <a:solidFill>
                    <a:schemeClr val="tx1"/>
                  </a:solidFill>
                  <a:effectLst/>
                  <a:latin typeface="+mj-lt"/>
                </a:rPr>
                <a:t>: datetime64[ns](1), int64(1), object(10) memory usage: 825.8+ KB </a:t>
              </a:r>
            </a:p>
          </p:txBody>
        </p:sp>
      </p:grpSp>
      <p:sp>
        <p:nvSpPr>
          <p:cNvPr id="13" name="TextBox 12">
            <a:extLst>
              <a:ext uri="{FF2B5EF4-FFF2-40B4-BE49-F238E27FC236}">
                <a16:creationId xmlns:a16="http://schemas.microsoft.com/office/drawing/2014/main" id="{F9951868-45B4-6751-C1F9-95D64F0E2B7F}"/>
              </a:ext>
            </a:extLst>
          </p:cNvPr>
          <p:cNvSpPr txBox="1"/>
          <p:nvPr/>
        </p:nvSpPr>
        <p:spPr>
          <a:xfrm>
            <a:off x="5526792" y="1682243"/>
            <a:ext cx="5583382" cy="2308324"/>
          </a:xfrm>
          <a:prstGeom prst="rect">
            <a:avLst/>
          </a:prstGeom>
          <a:noFill/>
        </p:spPr>
        <p:txBody>
          <a:bodyPr wrap="square" rtlCol="0">
            <a:spAutoFit/>
          </a:bodyPr>
          <a:lstStyle/>
          <a:p>
            <a:r>
              <a:rPr lang="en-GB" b="1">
                <a:latin typeface="+mj-lt"/>
              </a:rPr>
              <a:t>Our mission – As we have chosen to accept it</a:t>
            </a:r>
            <a:r>
              <a:rPr lang="en-GB">
                <a:latin typeface="+mj-lt"/>
              </a:rPr>
              <a:t>:</a:t>
            </a:r>
          </a:p>
          <a:p>
            <a:endParaRPr lang="en-GB">
              <a:latin typeface="+mj-lt"/>
            </a:endParaRPr>
          </a:p>
          <a:p>
            <a:endParaRPr lang="en-GB">
              <a:latin typeface="+mj-lt"/>
            </a:endParaRPr>
          </a:p>
          <a:p>
            <a:endParaRPr lang="en-GB">
              <a:latin typeface="+mj-lt"/>
            </a:endParaRPr>
          </a:p>
          <a:p>
            <a:r>
              <a:rPr lang="en-GB">
                <a:latin typeface="+mj-lt"/>
              </a:rPr>
              <a:t>Analyse the Netflix File to find as many correlations , trends and insights as possible to inform the company and aid in their future decisions</a:t>
            </a:r>
          </a:p>
        </p:txBody>
      </p:sp>
      <p:pic>
        <p:nvPicPr>
          <p:cNvPr id="15" name="Picture 14">
            <a:extLst>
              <a:ext uri="{FF2B5EF4-FFF2-40B4-BE49-F238E27FC236}">
                <a16:creationId xmlns:a16="http://schemas.microsoft.com/office/drawing/2014/main" id="{32414812-E4B8-EC68-9360-670D79EE854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2666" b="94741" l="70750" r="96750"/>
                    </a14:imgEffect>
                  </a14:imgLayer>
                </a14:imgProps>
              </a:ext>
            </a:extLst>
          </a:blip>
          <a:srcRect l="67500" t="47407"/>
          <a:stretch/>
        </p:blipFill>
        <p:spPr>
          <a:xfrm>
            <a:off x="6821963" y="2446873"/>
            <a:ext cx="6437740" cy="5859994"/>
          </a:xfrm>
          <a:prstGeom prst="rect">
            <a:avLst/>
          </a:prstGeom>
        </p:spPr>
      </p:pic>
      <p:sp>
        <p:nvSpPr>
          <p:cNvPr id="6" name="TextBox 5">
            <a:extLst>
              <a:ext uri="{FF2B5EF4-FFF2-40B4-BE49-F238E27FC236}">
                <a16:creationId xmlns:a16="http://schemas.microsoft.com/office/drawing/2014/main" id="{51E375D3-6AC4-99E1-E0AD-CC17387F7AE2}"/>
              </a:ext>
            </a:extLst>
          </p:cNvPr>
          <p:cNvSpPr txBox="1"/>
          <p:nvPr/>
        </p:nvSpPr>
        <p:spPr>
          <a:xfrm>
            <a:off x="5223329" y="4529426"/>
            <a:ext cx="6684818" cy="646331"/>
          </a:xfrm>
          <a:prstGeom prst="rect">
            <a:avLst/>
          </a:prstGeom>
          <a:noFill/>
        </p:spPr>
        <p:txBody>
          <a:bodyPr wrap="square">
            <a:spAutoFit/>
          </a:bodyPr>
          <a:lstStyle/>
          <a:p>
            <a:r>
              <a:rPr lang="en-GB" b="1">
                <a:latin typeface="+mj-lt"/>
              </a:rPr>
              <a:t>Can you handle the truth? </a:t>
            </a:r>
          </a:p>
          <a:p>
            <a:r>
              <a:rPr lang="en-GB" b="1">
                <a:latin typeface="+mj-lt"/>
              </a:rPr>
              <a:t>Let’s find out! </a:t>
            </a:r>
            <a:endParaRPr lang="en-GB"/>
          </a:p>
        </p:txBody>
      </p:sp>
    </p:spTree>
    <p:extLst>
      <p:ext uri="{BB962C8B-B14F-4D97-AF65-F5344CB8AC3E}">
        <p14:creationId xmlns:p14="http://schemas.microsoft.com/office/powerpoint/2010/main" val="2205892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0"/>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pic>
        <p:nvPicPr>
          <p:cNvPr id="6" name="Picture 5" descr="A graph with blue and purple bars&#10;&#10;Description automatically generated">
            <a:extLst>
              <a:ext uri="{FF2B5EF4-FFF2-40B4-BE49-F238E27FC236}">
                <a16:creationId xmlns:a16="http://schemas.microsoft.com/office/drawing/2014/main" id="{F20B2E90-ADF8-0CE7-75E3-E08337C58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52" y="0"/>
            <a:ext cx="4355979" cy="6858000"/>
          </a:xfrm>
          <a:prstGeom prst="rect">
            <a:avLst/>
          </a:prstGeom>
        </p:spPr>
      </p:pic>
      <p:pic>
        <p:nvPicPr>
          <p:cNvPr id="9" name="Picture 8" descr="A graph with blue and purple bars&#10;&#10;Description automatically generated">
            <a:extLst>
              <a:ext uri="{FF2B5EF4-FFF2-40B4-BE49-F238E27FC236}">
                <a16:creationId xmlns:a16="http://schemas.microsoft.com/office/drawing/2014/main" id="{AED80670-C25B-6A1E-9CAB-1BF12437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301" y="0"/>
            <a:ext cx="4355979" cy="6858000"/>
          </a:xfrm>
          <a:prstGeom prst="rect">
            <a:avLst/>
          </a:prstGeom>
        </p:spPr>
      </p:pic>
      <p:sp>
        <p:nvSpPr>
          <p:cNvPr id="2" name="TextBox 1">
            <a:extLst>
              <a:ext uri="{FF2B5EF4-FFF2-40B4-BE49-F238E27FC236}">
                <a16:creationId xmlns:a16="http://schemas.microsoft.com/office/drawing/2014/main" id="{CE8BFD31-ECD9-166C-64E9-7F4FD784DC2D}"/>
              </a:ext>
            </a:extLst>
          </p:cNvPr>
          <p:cNvSpPr txBox="1"/>
          <p:nvPr/>
        </p:nvSpPr>
        <p:spPr>
          <a:xfrm>
            <a:off x="290945" y="232166"/>
            <a:ext cx="2327563" cy="3754874"/>
          </a:xfrm>
          <a:prstGeom prst="rect">
            <a:avLst/>
          </a:prstGeom>
          <a:noFill/>
        </p:spPr>
        <p:txBody>
          <a:bodyPr wrap="square" rtlCol="0">
            <a:spAutoFit/>
          </a:bodyPr>
          <a:lstStyle/>
          <a:p>
            <a:r>
              <a:rPr lang="en-GB" sz="3200" b="1">
                <a:solidFill>
                  <a:schemeClr val="bg1"/>
                </a:solidFill>
                <a:latin typeface="+mj-lt"/>
              </a:rPr>
              <a:t>Movies vs TV shows:</a:t>
            </a:r>
          </a:p>
          <a:p>
            <a:endParaRPr lang="en-GB" sz="2400" b="1">
              <a:solidFill>
                <a:schemeClr val="bg1"/>
              </a:solidFill>
              <a:latin typeface="+mj-lt"/>
            </a:endParaRPr>
          </a:p>
          <a:p>
            <a:endParaRPr lang="en-GB" sz="2400" b="1">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sp>
        <p:nvSpPr>
          <p:cNvPr id="10" name="TextBox 9">
            <a:extLst>
              <a:ext uri="{FF2B5EF4-FFF2-40B4-BE49-F238E27FC236}">
                <a16:creationId xmlns:a16="http://schemas.microsoft.com/office/drawing/2014/main" id="{A0867D30-C935-740C-EC11-B930408ED3FB}"/>
              </a:ext>
            </a:extLst>
          </p:cNvPr>
          <p:cNvSpPr txBox="1"/>
          <p:nvPr/>
        </p:nvSpPr>
        <p:spPr>
          <a:xfrm>
            <a:off x="241110" y="1356884"/>
            <a:ext cx="2327563" cy="2862322"/>
          </a:xfrm>
          <a:prstGeom prst="rect">
            <a:avLst/>
          </a:prstGeom>
          <a:noFill/>
        </p:spPr>
        <p:txBody>
          <a:bodyPr wrap="square" rtlCol="0">
            <a:spAutoFit/>
          </a:bodyPr>
          <a:lstStyle/>
          <a:p>
            <a:r>
              <a:rPr lang="en-GB">
                <a:solidFill>
                  <a:schemeClr val="bg1"/>
                </a:solidFill>
                <a:latin typeface="+mj-lt"/>
              </a:rPr>
              <a:t>Who sits on the iron throne of Netflix?</a:t>
            </a:r>
          </a:p>
          <a:p>
            <a:endParaRPr lang="en-GB">
              <a:solidFill>
                <a:schemeClr val="bg1"/>
              </a:solidFill>
              <a:latin typeface="+mj-lt"/>
            </a:endParaRPr>
          </a:p>
          <a:p>
            <a:r>
              <a:rPr lang="en-GB">
                <a:solidFill>
                  <a:schemeClr val="bg1"/>
                </a:solidFill>
                <a:latin typeface="+mj-lt"/>
              </a:rPr>
              <a:t>Are there more Movies than TV shows or vice versa?</a:t>
            </a:r>
          </a:p>
          <a:p>
            <a:endParaRPr lang="en-GB">
              <a:solidFill>
                <a:schemeClr val="bg1"/>
              </a:solidFill>
            </a:endParaRPr>
          </a:p>
          <a:p>
            <a:endParaRPr lang="en-GB">
              <a:solidFill>
                <a:schemeClr val="bg1"/>
              </a:solidFill>
            </a:endParaRPr>
          </a:p>
          <a:p>
            <a:endParaRPr lang="en-GB">
              <a:solidFill>
                <a:schemeClr val="bg1"/>
              </a:solidFill>
            </a:endParaRPr>
          </a:p>
        </p:txBody>
      </p:sp>
      <p:sp>
        <p:nvSpPr>
          <p:cNvPr id="4" name="TextBox 3">
            <a:extLst>
              <a:ext uri="{FF2B5EF4-FFF2-40B4-BE49-F238E27FC236}">
                <a16:creationId xmlns:a16="http://schemas.microsoft.com/office/drawing/2014/main" id="{4DA46FC5-7F77-C040-CE11-FB0BE2527688}"/>
              </a:ext>
            </a:extLst>
          </p:cNvPr>
          <p:cNvSpPr txBox="1"/>
          <p:nvPr/>
        </p:nvSpPr>
        <p:spPr>
          <a:xfrm>
            <a:off x="191275" y="3300015"/>
            <a:ext cx="2327563" cy="5416868"/>
          </a:xfrm>
          <a:prstGeom prst="rect">
            <a:avLst/>
          </a:prstGeom>
          <a:noFill/>
        </p:spPr>
        <p:txBody>
          <a:bodyPr wrap="square" rtlCol="0">
            <a:spAutoFit/>
          </a:bodyPr>
          <a:lstStyle/>
          <a:p>
            <a:endParaRPr lang="en-GB" sz="2400" b="1" dirty="0">
              <a:solidFill>
                <a:schemeClr val="bg1"/>
              </a:solidFill>
              <a:latin typeface="+mj-lt"/>
            </a:endParaRPr>
          </a:p>
          <a:p>
            <a:r>
              <a:rPr lang="en-GB" b="1" dirty="0">
                <a:solidFill>
                  <a:schemeClr val="bg1"/>
                </a:solidFill>
                <a:latin typeface="+mj-lt"/>
              </a:rPr>
              <a:t>Findings:</a:t>
            </a:r>
          </a:p>
          <a:p>
            <a:endParaRPr lang="en-GB" b="1" dirty="0">
              <a:solidFill>
                <a:schemeClr val="bg1"/>
              </a:solidFill>
              <a:latin typeface="+mj-lt"/>
            </a:endParaRPr>
          </a:p>
          <a:p>
            <a:r>
              <a:rPr lang="en-GB" sz="1600" dirty="0">
                <a:solidFill>
                  <a:schemeClr val="bg1"/>
                </a:solidFill>
                <a:latin typeface="+mj-lt"/>
              </a:rPr>
              <a:t>There are more Movies than TV shows but if you adjust for the multiple seasons some TV shows have, the results are much closer.</a:t>
            </a:r>
          </a:p>
          <a:p>
            <a:endParaRPr lang="en-GB" sz="1600" dirty="0">
              <a:solidFill>
                <a:schemeClr val="bg1"/>
              </a:solidFill>
              <a:latin typeface="+mj-lt"/>
            </a:endParaRPr>
          </a:p>
          <a:p>
            <a:r>
              <a:rPr lang="en-GB" sz="1600" dirty="0">
                <a:solidFill>
                  <a:schemeClr val="bg1"/>
                </a:solidFill>
                <a:latin typeface="+mj-lt"/>
              </a:rPr>
              <a:t>Movies 56%</a:t>
            </a:r>
          </a:p>
          <a:p>
            <a:r>
              <a:rPr lang="en-GB" sz="1600" dirty="0">
                <a:solidFill>
                  <a:schemeClr val="bg1"/>
                </a:solidFill>
                <a:latin typeface="+mj-lt"/>
              </a:rPr>
              <a:t>Shows 44%</a:t>
            </a: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15000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6927"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2" name="TextBox 11">
            <a:extLst>
              <a:ext uri="{FF2B5EF4-FFF2-40B4-BE49-F238E27FC236}">
                <a16:creationId xmlns:a16="http://schemas.microsoft.com/office/drawing/2014/main" id="{66262BDE-DE0E-7759-4A38-F62AB0A144E2}"/>
              </a:ext>
            </a:extLst>
          </p:cNvPr>
          <p:cNvSpPr txBox="1"/>
          <p:nvPr/>
        </p:nvSpPr>
        <p:spPr>
          <a:xfrm>
            <a:off x="290945" y="412790"/>
            <a:ext cx="2327563" cy="7078861"/>
          </a:xfrm>
          <a:prstGeom prst="rect">
            <a:avLst/>
          </a:prstGeom>
          <a:noFill/>
        </p:spPr>
        <p:txBody>
          <a:bodyPr wrap="square" rtlCol="0">
            <a:spAutoFit/>
          </a:bodyPr>
          <a:lstStyle/>
          <a:p>
            <a:r>
              <a:rPr lang="en-GB" sz="3200" b="1">
                <a:solidFill>
                  <a:schemeClr val="bg1"/>
                </a:solidFill>
                <a:latin typeface="+mj-lt"/>
              </a:rPr>
              <a:t>Movies &amp; TV shows by Country of origin</a:t>
            </a:r>
          </a:p>
          <a:p>
            <a:endParaRPr lang="en-GB">
              <a:solidFill>
                <a:schemeClr val="bg1"/>
              </a:solidFill>
              <a:latin typeface="+mj-lt"/>
            </a:endParaRPr>
          </a:p>
          <a:p>
            <a:endParaRPr lang="en-GB">
              <a:solidFill>
                <a:schemeClr val="bg1"/>
              </a:solidFill>
              <a:latin typeface="+mj-lt"/>
            </a:endParaRPr>
          </a:p>
          <a:p>
            <a:r>
              <a:rPr lang="en-GB">
                <a:solidFill>
                  <a:schemeClr val="bg1"/>
                </a:solidFill>
                <a:latin typeface="+mj-lt"/>
              </a:rPr>
              <a:t>What Country produced the most films and Tv shows from what we know?</a:t>
            </a:r>
          </a:p>
          <a:p>
            <a:endParaRPr lang="en-GB">
              <a:solidFill>
                <a:schemeClr val="bg1"/>
              </a:solidFill>
              <a:latin typeface="+mj-lt"/>
            </a:endParaRPr>
          </a:p>
          <a:p>
            <a:r>
              <a:rPr lang="en-GB" sz="1400">
                <a:solidFill>
                  <a:schemeClr val="bg1"/>
                </a:solidFill>
                <a:latin typeface="+mj-lt"/>
              </a:rPr>
              <a:t>*Please note there were a high number of Unknown</a:t>
            </a: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latin typeface="+mj-lt"/>
            </a:endParaRPr>
          </a:p>
          <a:p>
            <a:endParaRPr lang="en-GB">
              <a:solidFill>
                <a:schemeClr val="bg1"/>
              </a:solidFill>
            </a:endParaRPr>
          </a:p>
          <a:p>
            <a:endParaRPr lang="en-GB">
              <a:solidFill>
                <a:schemeClr val="bg1"/>
              </a:solidFill>
            </a:endParaRPr>
          </a:p>
        </p:txBody>
      </p:sp>
      <p:pic>
        <p:nvPicPr>
          <p:cNvPr id="5" name="Picture 4" descr="A pie chart with different colored circles&#10;&#10;Description automatically generated">
            <a:extLst>
              <a:ext uri="{FF2B5EF4-FFF2-40B4-BE49-F238E27FC236}">
                <a16:creationId xmlns:a16="http://schemas.microsoft.com/office/drawing/2014/main" id="{0CB994FF-E805-7393-4589-EA164E6D9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089" y="103001"/>
            <a:ext cx="4993821" cy="3429000"/>
          </a:xfrm>
          <a:prstGeom prst="rect">
            <a:avLst/>
          </a:prstGeom>
        </p:spPr>
      </p:pic>
      <p:pic>
        <p:nvPicPr>
          <p:cNvPr id="8" name="Picture 7" descr="A pie chart with different colored circles&#10;&#10;Description automatically generated">
            <a:extLst>
              <a:ext uri="{FF2B5EF4-FFF2-40B4-BE49-F238E27FC236}">
                <a16:creationId xmlns:a16="http://schemas.microsoft.com/office/drawing/2014/main" id="{7D082375-3D19-37B6-3965-44D287BDD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511" y="3121162"/>
            <a:ext cx="5075715" cy="3420000"/>
          </a:xfrm>
          <a:prstGeom prst="rect">
            <a:avLst/>
          </a:prstGeom>
        </p:spPr>
      </p:pic>
      <p:sp>
        <p:nvSpPr>
          <p:cNvPr id="9" name="TextBox 8">
            <a:extLst>
              <a:ext uri="{FF2B5EF4-FFF2-40B4-BE49-F238E27FC236}">
                <a16:creationId xmlns:a16="http://schemas.microsoft.com/office/drawing/2014/main" id="{18B76306-8389-1A6C-FE0E-0981F3F6CC7C}"/>
              </a:ext>
            </a:extLst>
          </p:cNvPr>
          <p:cNvSpPr txBox="1"/>
          <p:nvPr/>
        </p:nvSpPr>
        <p:spPr>
          <a:xfrm>
            <a:off x="3200400" y="4184831"/>
            <a:ext cx="2854775" cy="1723549"/>
          </a:xfrm>
          <a:prstGeom prst="rect">
            <a:avLst/>
          </a:prstGeom>
          <a:noFill/>
        </p:spPr>
        <p:txBody>
          <a:bodyPr wrap="square" rtlCol="0">
            <a:spAutoFit/>
          </a:bodyPr>
          <a:lstStyle/>
          <a:p>
            <a:r>
              <a:rPr lang="en-GB" b="1" dirty="0">
                <a:latin typeface="+mj-lt"/>
              </a:rPr>
              <a:t>TV Shows:</a:t>
            </a:r>
          </a:p>
          <a:p>
            <a:r>
              <a:rPr lang="en-GB" sz="1400" dirty="0">
                <a:latin typeface="+mj-lt"/>
              </a:rPr>
              <a:t>Focus on shows originating from United States, then United Kingdom, Then Japan and South Korea</a:t>
            </a:r>
          </a:p>
          <a:p>
            <a:endParaRPr lang="en-GB" sz="1400" dirty="0">
              <a:latin typeface="+mj-lt"/>
            </a:endParaRPr>
          </a:p>
          <a:p>
            <a:endParaRPr lang="en-GB" dirty="0"/>
          </a:p>
        </p:txBody>
      </p:sp>
      <p:sp>
        <p:nvSpPr>
          <p:cNvPr id="10" name="TextBox 9">
            <a:extLst>
              <a:ext uri="{FF2B5EF4-FFF2-40B4-BE49-F238E27FC236}">
                <a16:creationId xmlns:a16="http://schemas.microsoft.com/office/drawing/2014/main" id="{5579B482-1E5D-3CE5-B769-099224FD2889}"/>
              </a:ext>
            </a:extLst>
          </p:cNvPr>
          <p:cNvSpPr txBox="1"/>
          <p:nvPr/>
        </p:nvSpPr>
        <p:spPr>
          <a:xfrm>
            <a:off x="8214757" y="144507"/>
            <a:ext cx="3567546" cy="369332"/>
          </a:xfrm>
          <a:prstGeom prst="rect">
            <a:avLst/>
          </a:prstGeom>
          <a:noFill/>
        </p:spPr>
        <p:txBody>
          <a:bodyPr wrap="square" rtlCol="0">
            <a:spAutoFit/>
          </a:bodyPr>
          <a:lstStyle/>
          <a:p>
            <a:r>
              <a:rPr lang="en-GB">
                <a:latin typeface="+mj-lt"/>
              </a:rPr>
              <a:t>Nothing like ‘American Pie’!</a:t>
            </a:r>
          </a:p>
        </p:txBody>
      </p:sp>
      <p:sp>
        <p:nvSpPr>
          <p:cNvPr id="2" name="TextBox 1">
            <a:extLst>
              <a:ext uri="{FF2B5EF4-FFF2-40B4-BE49-F238E27FC236}">
                <a16:creationId xmlns:a16="http://schemas.microsoft.com/office/drawing/2014/main" id="{02DBBF1D-2D8B-CCF2-4C37-C69E9D271C6F}"/>
              </a:ext>
            </a:extLst>
          </p:cNvPr>
          <p:cNvSpPr txBox="1"/>
          <p:nvPr/>
        </p:nvSpPr>
        <p:spPr>
          <a:xfrm>
            <a:off x="9046280" y="866163"/>
            <a:ext cx="2854775" cy="1015663"/>
          </a:xfrm>
          <a:prstGeom prst="rect">
            <a:avLst/>
          </a:prstGeom>
          <a:noFill/>
        </p:spPr>
        <p:txBody>
          <a:bodyPr wrap="square" rtlCol="0">
            <a:spAutoFit/>
          </a:bodyPr>
          <a:lstStyle/>
          <a:p>
            <a:r>
              <a:rPr lang="en-GB" b="1" dirty="0">
                <a:latin typeface="+mj-lt"/>
              </a:rPr>
              <a:t>Movies:</a:t>
            </a:r>
          </a:p>
          <a:p>
            <a:r>
              <a:rPr lang="en-GB" sz="1400" dirty="0">
                <a:latin typeface="+mj-lt"/>
              </a:rPr>
              <a:t>Focus on movies originating from United States, then United Kingdom as priority</a:t>
            </a:r>
          </a:p>
        </p:txBody>
      </p:sp>
    </p:spTree>
    <p:extLst>
      <p:ext uri="{BB962C8B-B14F-4D97-AF65-F5344CB8AC3E}">
        <p14:creationId xmlns:p14="http://schemas.microsoft.com/office/powerpoint/2010/main" val="71978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19498" y="0"/>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0" name="TextBox 9">
            <a:extLst>
              <a:ext uri="{FF2B5EF4-FFF2-40B4-BE49-F238E27FC236}">
                <a16:creationId xmlns:a16="http://schemas.microsoft.com/office/drawing/2014/main" id="{A0867D30-C935-740C-EC11-B930408ED3FB}"/>
              </a:ext>
            </a:extLst>
          </p:cNvPr>
          <p:cNvSpPr txBox="1"/>
          <p:nvPr/>
        </p:nvSpPr>
        <p:spPr>
          <a:xfrm>
            <a:off x="172836" y="401782"/>
            <a:ext cx="2327563" cy="3477875"/>
          </a:xfrm>
          <a:prstGeom prst="rect">
            <a:avLst/>
          </a:prstGeom>
          <a:noFill/>
        </p:spPr>
        <p:txBody>
          <a:bodyPr wrap="square" rtlCol="0">
            <a:spAutoFit/>
          </a:bodyPr>
          <a:lstStyle/>
          <a:p>
            <a:r>
              <a:rPr lang="en-GB" sz="4000" b="1">
                <a:solidFill>
                  <a:schemeClr val="bg1"/>
                </a:solidFill>
                <a:latin typeface="+mj-lt"/>
              </a:rPr>
              <a:t>Duration</a:t>
            </a:r>
          </a:p>
          <a:p>
            <a:endParaRPr lang="en-GB">
              <a:solidFill>
                <a:schemeClr val="bg1"/>
              </a:solidFill>
              <a:latin typeface="+mj-lt"/>
            </a:endParaRPr>
          </a:p>
          <a:p>
            <a:r>
              <a:rPr lang="en-GB">
                <a:solidFill>
                  <a:schemeClr val="bg1"/>
                </a:solidFill>
                <a:latin typeface="+mj-lt"/>
              </a:rPr>
              <a:t>How long do most movies last?</a:t>
            </a:r>
          </a:p>
          <a:p>
            <a:endParaRPr lang="en-GB">
              <a:solidFill>
                <a:schemeClr val="bg1"/>
              </a:solidFill>
              <a:latin typeface="+mj-lt"/>
            </a:endParaRPr>
          </a:p>
          <a:p>
            <a:r>
              <a:rPr lang="en-GB">
                <a:solidFill>
                  <a:schemeClr val="bg1"/>
                </a:solidFill>
                <a:latin typeface="+mj-lt"/>
              </a:rPr>
              <a:t>How many seasons do most TV shows run for?</a:t>
            </a:r>
          </a:p>
          <a:p>
            <a:endParaRPr lang="en-GB">
              <a:solidFill>
                <a:schemeClr val="bg1"/>
              </a:solidFill>
              <a:latin typeface="+mj-lt"/>
            </a:endParaRPr>
          </a:p>
          <a:p>
            <a:endParaRPr lang="en-GB">
              <a:solidFill>
                <a:schemeClr val="bg1"/>
              </a:solidFill>
            </a:endParaRPr>
          </a:p>
          <a:p>
            <a:endParaRPr lang="en-GB">
              <a:solidFill>
                <a:schemeClr val="bg1"/>
              </a:solidFill>
            </a:endParaRPr>
          </a:p>
        </p:txBody>
      </p:sp>
      <p:pic>
        <p:nvPicPr>
          <p:cNvPr id="7" name="Picture 6" descr="A graph of a movie duration&#10;&#10;Description automatically generated">
            <a:extLst>
              <a:ext uri="{FF2B5EF4-FFF2-40B4-BE49-F238E27FC236}">
                <a16:creationId xmlns:a16="http://schemas.microsoft.com/office/drawing/2014/main" id="{90BCAD08-0918-F1E4-CAE0-FFBC44BC3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614" y="2812901"/>
            <a:ext cx="6461353" cy="3854599"/>
          </a:xfrm>
          <a:prstGeom prst="rect">
            <a:avLst/>
          </a:prstGeom>
        </p:spPr>
      </p:pic>
      <p:pic>
        <p:nvPicPr>
          <p:cNvPr id="4" name="Picture 3" descr="A graph with purple bars&#10;&#10;Description automatically generated">
            <a:extLst>
              <a:ext uri="{FF2B5EF4-FFF2-40B4-BE49-F238E27FC236}">
                <a16:creationId xmlns:a16="http://schemas.microsoft.com/office/drawing/2014/main" id="{FB6B2D2E-595C-9484-34C8-03CC99D31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46" y="571500"/>
            <a:ext cx="5019396" cy="6096000"/>
          </a:xfrm>
          <a:prstGeom prst="rect">
            <a:avLst/>
          </a:prstGeom>
        </p:spPr>
      </p:pic>
      <p:pic>
        <p:nvPicPr>
          <p:cNvPr id="2" name="Picture 1">
            <a:extLst>
              <a:ext uri="{FF2B5EF4-FFF2-40B4-BE49-F238E27FC236}">
                <a16:creationId xmlns:a16="http://schemas.microsoft.com/office/drawing/2014/main" id="{4535AF98-A3BC-6932-CA42-FE0AE725286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63938" b="88062" l="6000" r="54000"/>
                    </a14:imgEffect>
                  </a14:imgLayer>
                </a14:imgProps>
              </a:ext>
            </a:extLst>
          </a:blip>
          <a:srcRect t="60923" r="40000" b="8923"/>
          <a:stretch/>
        </p:blipFill>
        <p:spPr>
          <a:xfrm rot="13435108">
            <a:off x="-416454" y="5478293"/>
            <a:ext cx="2928022" cy="648995"/>
          </a:xfrm>
          <a:prstGeom prst="rect">
            <a:avLst/>
          </a:prstGeom>
        </p:spPr>
      </p:pic>
      <p:sp>
        <p:nvSpPr>
          <p:cNvPr id="5" name="TextBox 4">
            <a:extLst>
              <a:ext uri="{FF2B5EF4-FFF2-40B4-BE49-F238E27FC236}">
                <a16:creationId xmlns:a16="http://schemas.microsoft.com/office/drawing/2014/main" id="{B2398297-3B95-68B9-63F5-A44EBEA82808}"/>
              </a:ext>
            </a:extLst>
          </p:cNvPr>
          <p:cNvSpPr txBox="1"/>
          <p:nvPr/>
        </p:nvSpPr>
        <p:spPr>
          <a:xfrm>
            <a:off x="4634345" y="154806"/>
            <a:ext cx="2923309" cy="523220"/>
          </a:xfrm>
          <a:prstGeom prst="rect">
            <a:avLst/>
          </a:prstGeom>
          <a:noFill/>
        </p:spPr>
        <p:txBody>
          <a:bodyPr wrap="square" rtlCol="0">
            <a:spAutoFit/>
          </a:bodyPr>
          <a:lstStyle/>
          <a:p>
            <a:r>
              <a:rPr lang="en-GB" sz="1400" dirty="0">
                <a:latin typeface="+mj-lt"/>
              </a:rPr>
              <a:t>For TV Shows you can see the majority have only 1 season</a:t>
            </a:r>
          </a:p>
        </p:txBody>
      </p:sp>
      <p:sp>
        <p:nvSpPr>
          <p:cNvPr id="6" name="TextBox 5">
            <a:extLst>
              <a:ext uri="{FF2B5EF4-FFF2-40B4-BE49-F238E27FC236}">
                <a16:creationId xmlns:a16="http://schemas.microsoft.com/office/drawing/2014/main" id="{58F5F62C-741D-94FB-16E5-75D70F8F2504}"/>
              </a:ext>
            </a:extLst>
          </p:cNvPr>
          <p:cNvSpPr txBox="1"/>
          <p:nvPr/>
        </p:nvSpPr>
        <p:spPr>
          <a:xfrm>
            <a:off x="3380330" y="1663665"/>
            <a:ext cx="2923309" cy="954107"/>
          </a:xfrm>
          <a:prstGeom prst="rect">
            <a:avLst/>
          </a:prstGeom>
          <a:noFill/>
        </p:spPr>
        <p:txBody>
          <a:bodyPr wrap="square" rtlCol="0">
            <a:spAutoFit/>
          </a:bodyPr>
          <a:lstStyle/>
          <a:p>
            <a:r>
              <a:rPr lang="en-GB" sz="1400" dirty="0">
                <a:latin typeface="+mj-lt"/>
              </a:rPr>
              <a:t>For Movies  you can see the majority have run for only 94 minutes. </a:t>
            </a:r>
            <a:r>
              <a:rPr lang="en-GB" sz="1400" dirty="0" err="1">
                <a:latin typeface="+mj-lt"/>
              </a:rPr>
              <a:t>Infact</a:t>
            </a:r>
            <a:r>
              <a:rPr lang="en-GB" sz="1400" dirty="0">
                <a:latin typeface="+mj-lt"/>
              </a:rPr>
              <a:t> the majority run from 94- 110 minutes</a:t>
            </a:r>
          </a:p>
        </p:txBody>
      </p:sp>
      <p:cxnSp>
        <p:nvCxnSpPr>
          <p:cNvPr id="9" name="Straight Arrow Connector 8">
            <a:extLst>
              <a:ext uri="{FF2B5EF4-FFF2-40B4-BE49-F238E27FC236}">
                <a16:creationId xmlns:a16="http://schemas.microsoft.com/office/drawing/2014/main" id="{B33DABDC-00B3-4C03-27A6-7D5048551F10}"/>
              </a:ext>
            </a:extLst>
          </p:cNvPr>
          <p:cNvCxnSpPr/>
          <p:nvPr/>
        </p:nvCxnSpPr>
        <p:spPr>
          <a:xfrm>
            <a:off x="6312030" y="896891"/>
            <a:ext cx="1075165" cy="163736"/>
          </a:xfrm>
          <a:prstGeom prst="straightConnector1">
            <a:avLst/>
          </a:prstGeom>
          <a:ln w="31750">
            <a:solidFill>
              <a:srgbClr val="80008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F0C77F-C171-3DB2-7701-42C39E2EA99E}"/>
              </a:ext>
            </a:extLst>
          </p:cNvPr>
          <p:cNvCxnSpPr>
            <a:cxnSpLocks/>
          </p:cNvCxnSpPr>
          <p:nvPr/>
        </p:nvCxnSpPr>
        <p:spPr>
          <a:xfrm flipH="1">
            <a:off x="2757379" y="2684182"/>
            <a:ext cx="886366" cy="744817"/>
          </a:xfrm>
          <a:prstGeom prst="straightConnector1">
            <a:avLst/>
          </a:prstGeom>
          <a:ln w="31750">
            <a:solidFill>
              <a:srgbClr val="80008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FCFC543-EE3F-A37F-9400-EB5E3AC624B4}"/>
              </a:ext>
            </a:extLst>
          </p:cNvPr>
          <p:cNvCxnSpPr>
            <a:cxnSpLocks/>
          </p:cNvCxnSpPr>
          <p:nvPr/>
        </p:nvCxnSpPr>
        <p:spPr>
          <a:xfrm flipH="1">
            <a:off x="3180545" y="2684182"/>
            <a:ext cx="579681" cy="2056018"/>
          </a:xfrm>
          <a:prstGeom prst="straightConnector1">
            <a:avLst/>
          </a:prstGeom>
          <a:ln w="31750">
            <a:solidFill>
              <a:srgbClr val="80008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C557F5-C0B3-DA35-CDBB-CF64653B52DA}"/>
              </a:ext>
            </a:extLst>
          </p:cNvPr>
          <p:cNvSpPr txBox="1"/>
          <p:nvPr/>
        </p:nvSpPr>
        <p:spPr>
          <a:xfrm>
            <a:off x="9526658" y="3201807"/>
            <a:ext cx="1537280" cy="1200329"/>
          </a:xfrm>
          <a:prstGeom prst="rect">
            <a:avLst/>
          </a:prstGeom>
          <a:noFill/>
        </p:spPr>
        <p:txBody>
          <a:bodyPr wrap="square" rtlCol="0">
            <a:spAutoFit/>
          </a:bodyPr>
          <a:lstStyle/>
          <a:p>
            <a:r>
              <a:rPr lang="en-GB" sz="1200">
                <a:latin typeface="+mj-lt"/>
              </a:rPr>
              <a:t>Greys Anatomy is the TV Show with the highest number of seasons – 17 (430 episodes)!</a:t>
            </a:r>
          </a:p>
        </p:txBody>
      </p:sp>
      <p:sp>
        <p:nvSpPr>
          <p:cNvPr id="12" name="TextBox 11">
            <a:extLst>
              <a:ext uri="{FF2B5EF4-FFF2-40B4-BE49-F238E27FC236}">
                <a16:creationId xmlns:a16="http://schemas.microsoft.com/office/drawing/2014/main" id="{1417D1BE-1EF5-5856-C81F-5B18FFF96F85}"/>
              </a:ext>
            </a:extLst>
          </p:cNvPr>
          <p:cNvSpPr txBox="1"/>
          <p:nvPr/>
        </p:nvSpPr>
        <p:spPr>
          <a:xfrm>
            <a:off x="4087734" y="4740200"/>
            <a:ext cx="2160024" cy="600164"/>
          </a:xfrm>
          <a:prstGeom prst="rect">
            <a:avLst/>
          </a:prstGeom>
          <a:noFill/>
        </p:spPr>
        <p:txBody>
          <a:bodyPr wrap="square" rtlCol="0">
            <a:spAutoFit/>
          </a:bodyPr>
          <a:lstStyle/>
          <a:p>
            <a:r>
              <a:rPr lang="en-GB" sz="1100" dirty="0">
                <a:latin typeface="+mj-lt"/>
              </a:rPr>
              <a:t>Black Mirror: Bandersnatch is the movie with longest duration – 312 minutes!</a:t>
            </a:r>
          </a:p>
        </p:txBody>
      </p:sp>
    </p:spTree>
    <p:extLst>
      <p:ext uri="{BB962C8B-B14F-4D97-AF65-F5344CB8AC3E}">
        <p14:creationId xmlns:p14="http://schemas.microsoft.com/office/powerpoint/2010/main" val="70813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pic>
        <p:nvPicPr>
          <p:cNvPr id="5" name="Picture 4" descr="A graph of a line&#10;&#10;Description automatically generated with medium confidence">
            <a:extLst>
              <a:ext uri="{FF2B5EF4-FFF2-40B4-BE49-F238E27FC236}">
                <a16:creationId xmlns:a16="http://schemas.microsoft.com/office/drawing/2014/main" id="{BCB853E9-D2A0-735C-1E71-2E402581F1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9462" y="4898672"/>
            <a:ext cx="4419600" cy="1918017"/>
          </a:xfrm>
          <a:prstGeom prst="rect">
            <a:avLst/>
          </a:prstGeom>
        </p:spPr>
      </p:pic>
      <p:pic>
        <p:nvPicPr>
          <p:cNvPr id="7" name="Picture 6" descr="A graph with lines and text&#10;&#10;Description automatically generated">
            <a:extLst>
              <a:ext uri="{FF2B5EF4-FFF2-40B4-BE49-F238E27FC236}">
                <a16:creationId xmlns:a16="http://schemas.microsoft.com/office/drawing/2014/main" id="{E5718CCB-04EA-62CE-EA26-E6EF193DC0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9462" y="181482"/>
            <a:ext cx="4419600" cy="1918017"/>
          </a:xfrm>
          <a:prstGeom prst="rect">
            <a:avLst/>
          </a:prstGeom>
        </p:spPr>
      </p:pic>
      <p:pic>
        <p:nvPicPr>
          <p:cNvPr id="9" name="Picture 8" descr="A graph with numbers and a line&#10;&#10;Description automatically generated with medium confidence">
            <a:extLst>
              <a:ext uri="{FF2B5EF4-FFF2-40B4-BE49-F238E27FC236}">
                <a16:creationId xmlns:a16="http://schemas.microsoft.com/office/drawing/2014/main" id="{DD82314F-E7EC-1EDE-940B-36BF74C987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069" y="246350"/>
            <a:ext cx="4284276" cy="1859289"/>
          </a:xfrm>
          <a:prstGeom prst="rect">
            <a:avLst/>
          </a:prstGeom>
        </p:spPr>
      </p:pic>
      <p:pic>
        <p:nvPicPr>
          <p:cNvPr id="12" name="Picture 11" descr="A graph with numbers and lines&#10;&#10;Description automatically generated">
            <a:extLst>
              <a:ext uri="{FF2B5EF4-FFF2-40B4-BE49-F238E27FC236}">
                <a16:creationId xmlns:a16="http://schemas.microsoft.com/office/drawing/2014/main" id="{2C0E59C0-0BA0-0CE0-3014-2E566D8F11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9803" y="4898672"/>
            <a:ext cx="4284276" cy="1859289"/>
          </a:xfrm>
          <a:prstGeom prst="rect">
            <a:avLst/>
          </a:prstGeom>
        </p:spPr>
      </p:pic>
      <p:sp>
        <p:nvSpPr>
          <p:cNvPr id="13" name="TextBox 12">
            <a:extLst>
              <a:ext uri="{FF2B5EF4-FFF2-40B4-BE49-F238E27FC236}">
                <a16:creationId xmlns:a16="http://schemas.microsoft.com/office/drawing/2014/main" id="{8D4D6906-B918-70BB-8DEA-7E00EE3622BE}"/>
              </a:ext>
            </a:extLst>
          </p:cNvPr>
          <p:cNvSpPr txBox="1"/>
          <p:nvPr/>
        </p:nvSpPr>
        <p:spPr>
          <a:xfrm>
            <a:off x="3269672" y="2123041"/>
            <a:ext cx="8007928" cy="2893100"/>
          </a:xfrm>
          <a:prstGeom prst="rect">
            <a:avLst/>
          </a:prstGeom>
          <a:noFill/>
        </p:spPr>
        <p:txBody>
          <a:bodyPr wrap="square" rtlCol="0">
            <a:spAutoFit/>
          </a:bodyPr>
          <a:lstStyle/>
          <a:p>
            <a:r>
              <a:rPr lang="en-GB" sz="2000" b="1" dirty="0">
                <a:latin typeface="+mj-lt"/>
              </a:rPr>
              <a:t>Findings</a:t>
            </a:r>
          </a:p>
          <a:p>
            <a:endParaRPr lang="en-GB" dirty="0">
              <a:latin typeface="+mj-lt"/>
            </a:endParaRPr>
          </a:p>
          <a:p>
            <a:pPr marL="285750" indent="-285750">
              <a:buFont typeface="Wingdings" panose="05000000000000000000" pitchFamily="2" charset="2"/>
              <a:buChar char="§"/>
            </a:pPr>
            <a:r>
              <a:rPr lang="en-GB" sz="1600" dirty="0">
                <a:latin typeface="+mj-lt"/>
              </a:rPr>
              <a:t>The 1</a:t>
            </a:r>
            <a:r>
              <a:rPr lang="en-GB" sz="1600" baseline="30000" dirty="0">
                <a:latin typeface="+mj-lt"/>
              </a:rPr>
              <a:t>st</a:t>
            </a:r>
            <a:r>
              <a:rPr lang="en-GB" sz="1600" dirty="0">
                <a:latin typeface="+mj-lt"/>
              </a:rPr>
              <a:t> of the month was the day most movies and TV shows were added, with a small increase of additions on the 15</a:t>
            </a:r>
            <a:r>
              <a:rPr lang="en-GB" sz="1600" baseline="30000" dirty="0">
                <a:latin typeface="+mj-lt"/>
              </a:rPr>
              <a:t>th</a:t>
            </a:r>
            <a:r>
              <a:rPr lang="en-GB" sz="1600" dirty="0">
                <a:latin typeface="+mj-lt"/>
              </a:rPr>
              <a:t>. There is a small steady adding of titles throughout the rest of the month.</a:t>
            </a:r>
          </a:p>
          <a:p>
            <a:pPr marL="285750" indent="-285750">
              <a:buFont typeface="Wingdings" panose="05000000000000000000" pitchFamily="2" charset="2"/>
              <a:buChar char="§"/>
            </a:pPr>
            <a:r>
              <a:rPr lang="en-GB" sz="1600" dirty="0">
                <a:latin typeface="+mj-lt"/>
              </a:rPr>
              <a:t>Peak months for adding TV shows is July &amp; November – most likely due to summer holidays from school and work and  for the lead up to Christmas.</a:t>
            </a:r>
          </a:p>
          <a:p>
            <a:pPr marL="285750" indent="-285750">
              <a:buFont typeface="Wingdings" panose="05000000000000000000" pitchFamily="2" charset="2"/>
              <a:buChar char="§"/>
            </a:pPr>
            <a:r>
              <a:rPr lang="en-GB" sz="1600" dirty="0">
                <a:latin typeface="+mj-lt"/>
              </a:rPr>
              <a:t>Peak months for adding movies is January, April, July, October &amp; December – most likely due to Christmas / New Year, Easter, Summer holidays, Halloween.</a:t>
            </a:r>
          </a:p>
          <a:p>
            <a:r>
              <a:rPr lang="en-GB" sz="1600" dirty="0">
                <a:latin typeface="+mj-lt"/>
              </a:rPr>
              <a:t> </a:t>
            </a:r>
          </a:p>
        </p:txBody>
      </p:sp>
      <p:sp>
        <p:nvSpPr>
          <p:cNvPr id="2" name="TextBox 1">
            <a:extLst>
              <a:ext uri="{FF2B5EF4-FFF2-40B4-BE49-F238E27FC236}">
                <a16:creationId xmlns:a16="http://schemas.microsoft.com/office/drawing/2014/main" id="{8138AF6F-1485-EC20-E389-D746F320B46F}"/>
              </a:ext>
            </a:extLst>
          </p:cNvPr>
          <p:cNvSpPr txBox="1"/>
          <p:nvPr/>
        </p:nvSpPr>
        <p:spPr>
          <a:xfrm>
            <a:off x="55420" y="360561"/>
            <a:ext cx="2327563" cy="4093428"/>
          </a:xfrm>
          <a:prstGeom prst="rect">
            <a:avLst/>
          </a:prstGeom>
          <a:noFill/>
        </p:spPr>
        <p:txBody>
          <a:bodyPr wrap="square" rtlCol="0">
            <a:spAutoFit/>
          </a:bodyPr>
          <a:lstStyle/>
          <a:p>
            <a:r>
              <a:rPr lang="en-GB" sz="4000" b="1" dirty="0">
                <a:solidFill>
                  <a:schemeClr val="bg1"/>
                </a:solidFill>
                <a:latin typeface="+mj-lt"/>
              </a:rPr>
              <a:t>Date added</a:t>
            </a:r>
          </a:p>
          <a:p>
            <a:endParaRPr lang="en-GB" dirty="0">
              <a:solidFill>
                <a:schemeClr val="bg1"/>
              </a:solidFill>
              <a:latin typeface="+mj-lt"/>
            </a:endParaRPr>
          </a:p>
          <a:p>
            <a:r>
              <a:rPr lang="en-GB" dirty="0">
                <a:solidFill>
                  <a:schemeClr val="bg1"/>
                </a:solidFill>
                <a:latin typeface="+mj-lt"/>
              </a:rPr>
              <a:t>What day and month were most popular for adding items?</a:t>
            </a: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latin typeface="+mj-lt"/>
            </a:endParaRPr>
          </a:p>
          <a:p>
            <a:endParaRPr lang="en-GB" dirty="0">
              <a:solidFill>
                <a:schemeClr val="bg1"/>
              </a:solidFill>
            </a:endParaRPr>
          </a:p>
          <a:p>
            <a:endParaRPr lang="en-GB" dirty="0">
              <a:solidFill>
                <a:schemeClr val="bg1"/>
              </a:solidFill>
            </a:endParaRPr>
          </a:p>
        </p:txBody>
      </p:sp>
      <p:pic>
        <p:nvPicPr>
          <p:cNvPr id="4" name="Picture 3">
            <a:extLst>
              <a:ext uri="{FF2B5EF4-FFF2-40B4-BE49-F238E27FC236}">
                <a16:creationId xmlns:a16="http://schemas.microsoft.com/office/drawing/2014/main" id="{F918A2F6-865A-412C-9C73-1B58923798B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9259" b="55185" l="60260" r="78177">
                        <a14:foregroundMark x1="64323" y1="35648" x2="64010" y2="44722"/>
                        <a14:foregroundMark x1="68542" y1="34259" x2="67969" y2="38333"/>
                        <a14:foregroundMark x1="70260" y1="45370" x2="73958" y2="50370"/>
                        <a14:foregroundMark x1="73958" y1="50370" x2="78177" y2="53056"/>
                        <a14:foregroundMark x1="63542" y1="49815" x2="63750" y2="47778"/>
                      </a14:backgroundRemoval>
                    </a14:imgEffect>
                  </a14:imgLayer>
                </a14:imgProps>
              </a:ext>
            </a:extLst>
          </a:blip>
          <a:srcRect l="58103" t="26024" r="20121" b="41526"/>
          <a:stretch/>
        </p:blipFill>
        <p:spPr>
          <a:xfrm>
            <a:off x="357406" y="4606697"/>
            <a:ext cx="2255787" cy="1890742"/>
          </a:xfrm>
          <a:prstGeom prst="rect">
            <a:avLst/>
          </a:prstGeom>
        </p:spPr>
      </p:pic>
    </p:spTree>
    <p:extLst>
      <p:ext uri="{BB962C8B-B14F-4D97-AF65-F5344CB8AC3E}">
        <p14:creationId xmlns:p14="http://schemas.microsoft.com/office/powerpoint/2010/main" val="426739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EC7A115-F898-1768-4324-7C3C363E1583}"/>
              </a:ext>
            </a:extLst>
          </p:cNvPr>
          <p:cNvSpPr>
            <a:spLocks noGrp="1"/>
          </p:cNvSpPr>
          <p:nvPr>
            <p:ph type="body" sz="half" idx="2"/>
          </p:nvPr>
        </p:nvSpPr>
        <p:spPr>
          <a:xfrm>
            <a:off x="3558381" y="403990"/>
            <a:ext cx="5075237" cy="5716588"/>
          </a:xfrm>
        </p:spPr>
        <p:txBody>
          <a:bodyPr vert="horz" lIns="91440" tIns="45720" rIns="91440" bIns="45720" rtlCol="0" anchor="t">
            <a:normAutofit fontScale="70000" lnSpcReduction="20000"/>
          </a:bodyPr>
          <a:lstStyle/>
          <a:p>
            <a:r>
              <a:rPr lang="en-GB" sz="1800" dirty="0">
                <a:latin typeface="Arial"/>
                <a:cs typeface="Arial"/>
              </a:rPr>
              <a:t>Children 2-13</a:t>
            </a:r>
          </a:p>
          <a:p>
            <a:r>
              <a:rPr lang="en-GB" sz="1500" b="1" dirty="0">
                <a:latin typeface="Arial"/>
                <a:cs typeface="Arial"/>
              </a:rPr>
              <a:t>TV-Y</a:t>
            </a:r>
            <a:r>
              <a:rPr lang="en-GB" sz="1500" dirty="0">
                <a:latin typeface="Arial"/>
                <a:cs typeface="Arial"/>
              </a:rPr>
              <a:t> (All Children)</a:t>
            </a:r>
            <a:endParaRPr lang="en-GB" sz="1500" dirty="0">
              <a:latin typeface="Arial"/>
              <a:cs typeface="Segoe UI Light"/>
            </a:endParaRPr>
          </a:p>
          <a:p>
            <a:r>
              <a:rPr lang="en-GB" sz="1500" b="1" dirty="0">
                <a:latin typeface="Arial"/>
                <a:cs typeface="Arial"/>
              </a:rPr>
              <a:t>TV-Y7</a:t>
            </a:r>
            <a:r>
              <a:rPr lang="en-GB" sz="1500" dirty="0">
                <a:latin typeface="Arial"/>
                <a:cs typeface="Arial"/>
              </a:rPr>
              <a:t> (Directed to Older Children)</a:t>
            </a:r>
            <a:endParaRPr lang="en-GB" sz="1500" dirty="0">
              <a:latin typeface="Arial"/>
              <a:cs typeface="Segoe UI Light"/>
            </a:endParaRPr>
          </a:p>
          <a:p>
            <a:r>
              <a:rPr lang="en-GB" sz="1500" b="1" dirty="0">
                <a:latin typeface="Arial"/>
                <a:cs typeface="Arial"/>
              </a:rPr>
              <a:t>TV-Y7-FV</a:t>
            </a:r>
            <a:r>
              <a:rPr lang="en-GB" sz="1500" dirty="0">
                <a:latin typeface="Arial"/>
                <a:cs typeface="Arial"/>
              </a:rPr>
              <a:t> (Directed to Older Children - Fantasy Violence)</a:t>
            </a:r>
            <a:endParaRPr lang="en-GB" sz="1500" dirty="0">
              <a:latin typeface="Arial"/>
              <a:cs typeface="Segoe UI Light"/>
            </a:endParaRPr>
          </a:p>
          <a:p>
            <a:r>
              <a:rPr lang="en-GB" sz="1500" b="1" dirty="0">
                <a:latin typeface="Arial"/>
                <a:cs typeface="Arial"/>
              </a:rPr>
              <a:t>TV-G</a:t>
            </a:r>
            <a:r>
              <a:rPr lang="en-GB" sz="1500" dirty="0">
                <a:latin typeface="Arial"/>
                <a:cs typeface="Arial"/>
              </a:rPr>
              <a:t> (General Audience)</a:t>
            </a:r>
            <a:endParaRPr lang="en-GB" sz="1500" dirty="0">
              <a:latin typeface="Arial"/>
              <a:cs typeface="Segoe UI Light"/>
            </a:endParaRPr>
          </a:p>
          <a:p>
            <a:r>
              <a:rPr lang="en-GB" sz="1500" b="1" dirty="0">
                <a:latin typeface="Arial"/>
                <a:cs typeface="Arial"/>
              </a:rPr>
              <a:t>G</a:t>
            </a:r>
            <a:r>
              <a:rPr lang="en-GB" sz="1500" dirty="0">
                <a:latin typeface="Arial"/>
                <a:cs typeface="Arial"/>
              </a:rPr>
              <a:t> (General Audiences)</a:t>
            </a:r>
            <a:endParaRPr lang="en-GB" sz="1500" dirty="0">
              <a:latin typeface="Arial"/>
              <a:cs typeface="Segoe UI Light"/>
            </a:endParaRPr>
          </a:p>
          <a:p>
            <a:r>
              <a:rPr lang="en-GB" sz="1500" b="1" dirty="0">
                <a:latin typeface="Arial"/>
                <a:cs typeface="Arial"/>
              </a:rPr>
              <a:t>TV-PG</a:t>
            </a:r>
            <a:r>
              <a:rPr lang="en-GB" sz="1500" dirty="0">
                <a:latin typeface="Arial"/>
                <a:cs typeface="Arial"/>
              </a:rPr>
              <a:t> (Parental Guidance Suggested)</a:t>
            </a:r>
            <a:endParaRPr lang="en-GB" sz="1500" dirty="0">
              <a:latin typeface="Arial"/>
              <a:cs typeface="Segoe UI Light"/>
            </a:endParaRPr>
          </a:p>
          <a:p>
            <a:endParaRPr lang="en-GB" sz="2300" dirty="0">
              <a:latin typeface="Arial"/>
              <a:cs typeface="Arial"/>
            </a:endParaRPr>
          </a:p>
          <a:p>
            <a:r>
              <a:rPr lang="en-GB" sz="2300" dirty="0">
                <a:latin typeface="Arial"/>
                <a:cs typeface="Arial"/>
              </a:rPr>
              <a:t>Adults and children older than 13.</a:t>
            </a:r>
            <a:endParaRPr lang="en-GB" sz="2300" dirty="0">
              <a:latin typeface="Arial"/>
              <a:cs typeface="Segoe UI Light"/>
            </a:endParaRPr>
          </a:p>
          <a:p>
            <a:r>
              <a:rPr lang="en-GB" sz="1500" b="1" dirty="0">
                <a:latin typeface="Arial"/>
                <a:cs typeface="Arial"/>
              </a:rPr>
              <a:t>PG</a:t>
            </a:r>
            <a:r>
              <a:rPr lang="en-GB" sz="1500" dirty="0">
                <a:latin typeface="Arial"/>
                <a:cs typeface="Arial"/>
              </a:rPr>
              <a:t> (Parental Guidance Suggested)</a:t>
            </a:r>
            <a:endParaRPr lang="en-GB" sz="1500" dirty="0">
              <a:latin typeface="Arial"/>
              <a:cs typeface="Segoe UI Light"/>
            </a:endParaRPr>
          </a:p>
          <a:p>
            <a:r>
              <a:rPr lang="en-GB" sz="1500" b="1" dirty="0">
                <a:latin typeface="Arial"/>
                <a:cs typeface="Arial"/>
              </a:rPr>
              <a:t>TV-14</a:t>
            </a:r>
            <a:r>
              <a:rPr lang="en-GB" sz="1500" dirty="0">
                <a:latin typeface="Arial"/>
                <a:cs typeface="Arial"/>
              </a:rPr>
              <a:t> (Parents Strongly Cautioned)</a:t>
            </a:r>
            <a:endParaRPr lang="en-GB" sz="1500" dirty="0">
              <a:latin typeface="Arial"/>
              <a:cs typeface="Segoe UI Light"/>
            </a:endParaRPr>
          </a:p>
          <a:p>
            <a:r>
              <a:rPr lang="en-GB" sz="1500" b="1" dirty="0">
                <a:latin typeface="Arial"/>
                <a:cs typeface="Arial"/>
              </a:rPr>
              <a:t>PG-13</a:t>
            </a:r>
            <a:r>
              <a:rPr lang="en-GB" sz="1500" dirty="0">
                <a:latin typeface="Arial"/>
                <a:cs typeface="Arial"/>
              </a:rPr>
              <a:t> (Parents Strongly Cautioned)</a:t>
            </a:r>
            <a:endParaRPr lang="en-GB" sz="1500" dirty="0">
              <a:latin typeface="Arial"/>
              <a:cs typeface="Segoe UI Light"/>
            </a:endParaRPr>
          </a:p>
          <a:p>
            <a:r>
              <a:rPr lang="en-GB" sz="1500" b="1" dirty="0">
                <a:latin typeface="Arial"/>
                <a:cs typeface="Arial"/>
              </a:rPr>
              <a:t>TV-MA</a:t>
            </a:r>
            <a:r>
              <a:rPr lang="en-GB" sz="1500" dirty="0">
                <a:latin typeface="Arial"/>
                <a:cs typeface="Arial"/>
              </a:rPr>
              <a:t> (Mature Audience Only)</a:t>
            </a:r>
            <a:endParaRPr lang="en-GB" sz="1500" dirty="0">
              <a:latin typeface="Arial"/>
              <a:cs typeface="Segoe UI Light"/>
            </a:endParaRPr>
          </a:p>
          <a:p>
            <a:r>
              <a:rPr lang="en-GB" sz="1500" b="1" dirty="0">
                <a:latin typeface="Arial"/>
                <a:cs typeface="Arial"/>
              </a:rPr>
              <a:t>R</a:t>
            </a:r>
            <a:r>
              <a:rPr lang="en-GB" sz="1500" dirty="0">
                <a:latin typeface="Arial"/>
                <a:cs typeface="Arial"/>
              </a:rPr>
              <a:t> (Restricted)</a:t>
            </a:r>
            <a:endParaRPr lang="en-GB" sz="1500" dirty="0">
              <a:latin typeface="Arial"/>
              <a:cs typeface="Segoe UI Light"/>
            </a:endParaRPr>
          </a:p>
          <a:p>
            <a:r>
              <a:rPr lang="en-GB" sz="1500" b="1" dirty="0">
                <a:latin typeface="Arial"/>
                <a:cs typeface="Arial"/>
              </a:rPr>
              <a:t>NC-17</a:t>
            </a:r>
            <a:r>
              <a:rPr lang="en-GB" sz="1500" dirty="0">
                <a:latin typeface="Arial"/>
                <a:cs typeface="Arial"/>
              </a:rPr>
              <a:t> (Adults Only)</a:t>
            </a:r>
            <a:endParaRPr lang="en-GB" sz="1500" dirty="0">
              <a:latin typeface="Arial"/>
              <a:cs typeface="Segoe UI Light"/>
            </a:endParaRPr>
          </a:p>
          <a:p>
            <a:endParaRPr lang="en-GB" sz="2300" dirty="0">
              <a:latin typeface="Arial"/>
              <a:cs typeface="Arial"/>
            </a:endParaRPr>
          </a:p>
          <a:p>
            <a:r>
              <a:rPr lang="en-GB" sz="2300" dirty="0">
                <a:latin typeface="Arial"/>
                <a:cs typeface="Arial"/>
              </a:rPr>
              <a:t>Not rated</a:t>
            </a:r>
            <a:endParaRPr lang="en-GB" sz="2300" dirty="0">
              <a:latin typeface="Arial"/>
              <a:cs typeface="Segoe UI Light"/>
            </a:endParaRPr>
          </a:p>
          <a:p>
            <a:r>
              <a:rPr lang="en-GB" sz="1500" b="1" dirty="0">
                <a:latin typeface="Arial"/>
                <a:cs typeface="Arial"/>
              </a:rPr>
              <a:t>NR</a:t>
            </a:r>
            <a:r>
              <a:rPr lang="en-GB" sz="1500" dirty="0">
                <a:latin typeface="Arial"/>
                <a:cs typeface="Arial"/>
              </a:rPr>
              <a:t> (Not Rated)</a:t>
            </a:r>
            <a:endParaRPr lang="en-GB" sz="1500" dirty="0">
              <a:latin typeface="Arial"/>
              <a:cs typeface="Segoe UI Light"/>
            </a:endParaRPr>
          </a:p>
          <a:p>
            <a:r>
              <a:rPr lang="en-GB" sz="1500" b="1" dirty="0">
                <a:latin typeface="Arial"/>
                <a:cs typeface="Arial"/>
              </a:rPr>
              <a:t>Not Rated</a:t>
            </a:r>
            <a:r>
              <a:rPr lang="en-GB" sz="1500" dirty="0">
                <a:latin typeface="Arial"/>
                <a:cs typeface="Arial"/>
              </a:rPr>
              <a:t> (Not Rated)</a:t>
            </a:r>
            <a:endParaRPr lang="en-GB" sz="1500" dirty="0">
              <a:latin typeface="Arial"/>
              <a:cs typeface="Segoe UI Light"/>
            </a:endParaRPr>
          </a:p>
          <a:p>
            <a:r>
              <a:rPr lang="en-GB" sz="1500" b="1" dirty="0">
                <a:latin typeface="Arial"/>
                <a:cs typeface="Arial"/>
              </a:rPr>
              <a:t>UR</a:t>
            </a:r>
            <a:r>
              <a:rPr lang="en-GB" sz="1500" dirty="0">
                <a:latin typeface="Arial"/>
                <a:cs typeface="Arial"/>
              </a:rPr>
              <a:t> (Unrated)</a:t>
            </a:r>
            <a:endParaRPr lang="en-GB" sz="1500" dirty="0"/>
          </a:p>
          <a:p>
            <a:br>
              <a:rPr lang="en-US" dirty="0"/>
            </a:br>
            <a:endParaRPr lang="en-US" dirty="0"/>
          </a:p>
        </p:txBody>
      </p:sp>
      <p:sp>
        <p:nvSpPr>
          <p:cNvPr id="7" name="Rectangle 6">
            <a:extLst>
              <a:ext uri="{FF2B5EF4-FFF2-40B4-BE49-F238E27FC236}">
                <a16:creationId xmlns:a16="http://schemas.microsoft.com/office/drawing/2014/main" id="{C73A9FAD-E899-8EBA-386B-5F490212452E}"/>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3" name="Title 2">
            <a:extLst>
              <a:ext uri="{FF2B5EF4-FFF2-40B4-BE49-F238E27FC236}">
                <a16:creationId xmlns:a16="http://schemas.microsoft.com/office/drawing/2014/main" id="{F425DFAA-8DAA-EBBF-E39B-F1927D9E5B40}"/>
              </a:ext>
            </a:extLst>
          </p:cNvPr>
          <p:cNvSpPr>
            <a:spLocks noGrp="1"/>
          </p:cNvSpPr>
          <p:nvPr>
            <p:ph type="title"/>
          </p:nvPr>
        </p:nvSpPr>
        <p:spPr>
          <a:xfrm>
            <a:off x="189847" y="-2241"/>
            <a:ext cx="3932237" cy="1600200"/>
          </a:xfrm>
        </p:spPr>
        <p:txBody>
          <a:bodyPr/>
          <a:lstStyle/>
          <a:p>
            <a:r>
              <a:rPr lang="en-GB">
                <a:solidFill>
                  <a:schemeClr val="bg1"/>
                </a:solidFill>
              </a:rPr>
              <a:t>Ratings </a:t>
            </a:r>
            <a:br>
              <a:rPr lang="en-GB">
                <a:solidFill>
                  <a:schemeClr val="bg1"/>
                </a:solidFill>
              </a:rPr>
            </a:br>
            <a:r>
              <a:rPr lang="en-GB">
                <a:solidFill>
                  <a:schemeClr val="bg1"/>
                </a:solidFill>
              </a:rPr>
              <a:t>descriptions</a:t>
            </a:r>
          </a:p>
        </p:txBody>
      </p:sp>
    </p:spTree>
    <p:extLst>
      <p:ext uri="{BB962C8B-B14F-4D97-AF65-F5344CB8AC3E}">
        <p14:creationId xmlns:p14="http://schemas.microsoft.com/office/powerpoint/2010/main" val="319669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AA47D2-44AC-C94A-8583-D5596F13F397}"/>
              </a:ext>
              <a:ext uri="{C183D7F6-B498-43B3-948B-1728B52AA6E4}">
                <adec:decorative xmlns:adec="http://schemas.microsoft.com/office/drawing/2017/decorative" val="1"/>
              </a:ext>
            </a:extLst>
          </p:cNvPr>
          <p:cNvSpPr/>
          <p:nvPr/>
        </p:nvSpPr>
        <p:spPr>
          <a:xfrm>
            <a:off x="0" y="1"/>
            <a:ext cx="2909455"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p>
        </p:txBody>
      </p:sp>
      <p:sp>
        <p:nvSpPr>
          <p:cNvPr id="13" name="TextBox 12">
            <a:extLst>
              <a:ext uri="{FF2B5EF4-FFF2-40B4-BE49-F238E27FC236}">
                <a16:creationId xmlns:a16="http://schemas.microsoft.com/office/drawing/2014/main" id="{8D4D6906-B918-70BB-8DEA-7E00EE3622BE}"/>
              </a:ext>
            </a:extLst>
          </p:cNvPr>
          <p:cNvSpPr txBox="1"/>
          <p:nvPr/>
        </p:nvSpPr>
        <p:spPr>
          <a:xfrm>
            <a:off x="3435927" y="2424545"/>
            <a:ext cx="8007928" cy="369332"/>
          </a:xfrm>
          <a:prstGeom prst="rect">
            <a:avLst/>
          </a:prstGeom>
          <a:noFill/>
        </p:spPr>
        <p:txBody>
          <a:bodyPr wrap="square" rtlCol="0">
            <a:spAutoFit/>
          </a:bodyPr>
          <a:lstStyle/>
          <a:p>
            <a:r>
              <a:rPr lang="en-GB"/>
              <a:t>Findings </a:t>
            </a:r>
          </a:p>
        </p:txBody>
      </p:sp>
      <p:pic>
        <p:nvPicPr>
          <p:cNvPr id="4" name="Picture 3" descr="A graph of a bar chart&#10;&#10;Description automatically generated with medium confidence">
            <a:extLst>
              <a:ext uri="{FF2B5EF4-FFF2-40B4-BE49-F238E27FC236}">
                <a16:creationId xmlns:a16="http://schemas.microsoft.com/office/drawing/2014/main" id="{0528EBAC-B808-13E2-2E63-4A9057594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873" y="272934"/>
            <a:ext cx="4959927" cy="3398201"/>
          </a:xfrm>
          <a:prstGeom prst="rect">
            <a:avLst/>
          </a:prstGeom>
        </p:spPr>
      </p:pic>
      <p:pic>
        <p:nvPicPr>
          <p:cNvPr id="8" name="Picture 7" descr="A graph of a movie rating&#10;&#10;Description automatically generated">
            <a:extLst>
              <a:ext uri="{FF2B5EF4-FFF2-40B4-BE49-F238E27FC236}">
                <a16:creationId xmlns:a16="http://schemas.microsoft.com/office/drawing/2014/main" id="{CE6644DE-4449-255D-897A-6C9FED8DF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177" y="3429000"/>
            <a:ext cx="5870460" cy="3280757"/>
          </a:xfrm>
          <a:prstGeom prst="rect">
            <a:avLst/>
          </a:prstGeom>
        </p:spPr>
      </p:pic>
      <p:sp>
        <p:nvSpPr>
          <p:cNvPr id="11" name="TextBox 10">
            <a:extLst>
              <a:ext uri="{FF2B5EF4-FFF2-40B4-BE49-F238E27FC236}">
                <a16:creationId xmlns:a16="http://schemas.microsoft.com/office/drawing/2014/main" id="{C46FDD8E-1999-19ED-9A48-75F619A7045A}"/>
              </a:ext>
            </a:extLst>
          </p:cNvPr>
          <p:cNvSpPr txBox="1"/>
          <p:nvPr/>
        </p:nvSpPr>
        <p:spPr>
          <a:xfrm>
            <a:off x="138545" y="3753002"/>
            <a:ext cx="2632364" cy="3508653"/>
          </a:xfrm>
          <a:prstGeom prst="rect">
            <a:avLst/>
          </a:prstGeom>
          <a:noFill/>
        </p:spPr>
        <p:txBody>
          <a:bodyPr wrap="square" rtlCol="0">
            <a:spAutoFit/>
          </a:bodyPr>
          <a:lstStyle/>
          <a:p>
            <a:r>
              <a:rPr lang="en-GB" sz="2400" b="1" dirty="0">
                <a:solidFill>
                  <a:schemeClr val="bg1"/>
                </a:solidFill>
                <a:latin typeface="+mj-lt"/>
              </a:rPr>
              <a:t>Findings</a:t>
            </a:r>
            <a:r>
              <a:rPr lang="en-GB" dirty="0">
                <a:solidFill>
                  <a:schemeClr val="bg1"/>
                </a:solidFill>
                <a:latin typeface="+mj-lt"/>
              </a:rPr>
              <a:t>:</a:t>
            </a:r>
          </a:p>
          <a:p>
            <a:endParaRPr lang="en-GB" dirty="0">
              <a:solidFill>
                <a:schemeClr val="bg1"/>
              </a:solidFill>
              <a:latin typeface="+mj-lt"/>
            </a:endParaRPr>
          </a:p>
          <a:p>
            <a:pPr marL="285750" indent="-285750">
              <a:buFont typeface="Arial" panose="020B0604020202020204" pitchFamily="34" charset="0"/>
              <a:buChar char="•"/>
            </a:pPr>
            <a:r>
              <a:rPr lang="en-GB" dirty="0">
                <a:solidFill>
                  <a:schemeClr val="bg1"/>
                </a:solidFill>
                <a:latin typeface="+mj-lt"/>
              </a:rPr>
              <a:t>TV –MA  was the most used rating for TV Shows and for Movies</a:t>
            </a:r>
          </a:p>
          <a:p>
            <a:pPr marL="285750" indent="-285750">
              <a:buFont typeface="Arial" panose="020B0604020202020204" pitchFamily="34" charset="0"/>
              <a:buChar char="•"/>
            </a:pPr>
            <a:endParaRPr lang="en-GB" dirty="0">
              <a:solidFill>
                <a:schemeClr val="bg1"/>
              </a:solidFill>
              <a:latin typeface="+mj-lt"/>
            </a:endParaRPr>
          </a:p>
          <a:p>
            <a:pPr marL="285750" indent="-285750">
              <a:buFont typeface="Arial" panose="020B0604020202020204" pitchFamily="34" charset="0"/>
              <a:buChar char="•"/>
            </a:pPr>
            <a:r>
              <a:rPr lang="en-GB" dirty="0">
                <a:solidFill>
                  <a:schemeClr val="bg1"/>
                </a:solidFill>
                <a:latin typeface="+mj-lt"/>
              </a:rPr>
              <a:t>This stands for ‘Mature Audiences Only’</a:t>
            </a:r>
          </a:p>
          <a:p>
            <a:pPr marL="285750" indent="-285750">
              <a:buFont typeface="Arial" panose="020B0604020202020204" pitchFamily="34" charset="0"/>
              <a:buChar char="•"/>
            </a:pPr>
            <a:endParaRPr lang="en-GB" dirty="0">
              <a:solidFill>
                <a:schemeClr val="bg1"/>
              </a:solidFill>
              <a:latin typeface="+mj-lt"/>
            </a:endParaRPr>
          </a:p>
          <a:p>
            <a:endParaRPr lang="en-GB" dirty="0">
              <a:solidFill>
                <a:schemeClr val="bg1"/>
              </a:solidFill>
            </a:endParaRPr>
          </a:p>
        </p:txBody>
      </p:sp>
      <p:sp>
        <p:nvSpPr>
          <p:cNvPr id="2" name="Rectangle 1">
            <a:extLst>
              <a:ext uri="{FF2B5EF4-FFF2-40B4-BE49-F238E27FC236}">
                <a16:creationId xmlns:a16="http://schemas.microsoft.com/office/drawing/2014/main" id="{A9BEA0E8-A9E8-7D47-8BB8-6D755EB7EFFA}"/>
              </a:ext>
            </a:extLst>
          </p:cNvPr>
          <p:cNvSpPr>
            <a:spLocks noChangeArrowheads="1"/>
          </p:cNvSpPr>
          <p:nvPr/>
        </p:nvSpPr>
        <p:spPr bwMode="auto">
          <a:xfrm>
            <a:off x="8236334" y="647184"/>
            <a:ext cx="1720384"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mj-lt"/>
              </a:rPr>
              <a:t>TV Shows ratings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TV-MA              1145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TV-14                733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TV-PG               323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TV-Y7                195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                  176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TV-G                  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Not rated         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R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TV-Y7-FV            1 </a:t>
            </a:r>
          </a:p>
        </p:txBody>
      </p:sp>
      <p:sp>
        <p:nvSpPr>
          <p:cNvPr id="5" name="Rectangle 2">
            <a:extLst>
              <a:ext uri="{FF2B5EF4-FFF2-40B4-BE49-F238E27FC236}">
                <a16:creationId xmlns:a16="http://schemas.microsoft.com/office/drawing/2014/main" id="{2AA43D10-E508-A9AF-9B33-88EEDC518263}"/>
              </a:ext>
            </a:extLst>
          </p:cNvPr>
          <p:cNvSpPr>
            <a:spLocks noChangeArrowheads="1"/>
          </p:cNvSpPr>
          <p:nvPr/>
        </p:nvSpPr>
        <p:spPr bwMode="auto">
          <a:xfrm>
            <a:off x="3422103" y="3805451"/>
            <a:ext cx="2191355" cy="27699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mj-lt"/>
              </a:rPr>
              <a:t>Movies ratings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TV-MA                          2062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TV-14                            1427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R                                    797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TV-PG                            540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PG-13                            490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PG                                 287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TV-Y7                             139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                               131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TV-G                              126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Not rated                     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G                                   41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TV-Y7-FV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NC-17                            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mj-lt"/>
              </a:rPr>
              <a:t>UR                                  3 </a:t>
            </a:r>
          </a:p>
        </p:txBody>
      </p:sp>
      <p:sp>
        <p:nvSpPr>
          <p:cNvPr id="6" name="TextBox 5">
            <a:extLst>
              <a:ext uri="{FF2B5EF4-FFF2-40B4-BE49-F238E27FC236}">
                <a16:creationId xmlns:a16="http://schemas.microsoft.com/office/drawing/2014/main" id="{52532AD1-7B0D-60E1-CC4A-DCA29C389E03}"/>
              </a:ext>
            </a:extLst>
          </p:cNvPr>
          <p:cNvSpPr txBox="1"/>
          <p:nvPr/>
        </p:nvSpPr>
        <p:spPr>
          <a:xfrm>
            <a:off x="172836" y="401782"/>
            <a:ext cx="2327563" cy="3754874"/>
          </a:xfrm>
          <a:prstGeom prst="rect">
            <a:avLst/>
          </a:prstGeom>
          <a:noFill/>
        </p:spPr>
        <p:txBody>
          <a:bodyPr wrap="square" rtlCol="0">
            <a:spAutoFit/>
          </a:bodyPr>
          <a:lstStyle/>
          <a:p>
            <a:r>
              <a:rPr lang="en-GB" sz="4000" b="1">
                <a:solidFill>
                  <a:schemeClr val="bg1"/>
                </a:solidFill>
                <a:latin typeface="+mj-lt"/>
              </a:rPr>
              <a:t>Ratings</a:t>
            </a:r>
          </a:p>
          <a:p>
            <a:endParaRPr lang="en-GB">
              <a:solidFill>
                <a:schemeClr val="bg1"/>
              </a:solidFill>
              <a:latin typeface="+mj-lt"/>
            </a:endParaRPr>
          </a:p>
          <a:p>
            <a:r>
              <a:rPr lang="en-GB">
                <a:solidFill>
                  <a:schemeClr val="bg1"/>
                </a:solidFill>
                <a:latin typeface="+mj-lt"/>
              </a:rPr>
              <a:t>What is the rating used most often for TV shows?</a:t>
            </a:r>
          </a:p>
          <a:p>
            <a:endParaRPr lang="en-GB">
              <a:solidFill>
                <a:schemeClr val="bg1"/>
              </a:solidFill>
              <a:latin typeface="+mj-lt"/>
            </a:endParaRPr>
          </a:p>
          <a:p>
            <a:r>
              <a:rPr lang="en-GB">
                <a:solidFill>
                  <a:schemeClr val="bg1"/>
                </a:solidFill>
                <a:latin typeface="+mj-lt"/>
              </a:rPr>
              <a:t>What is the rating used most often for movies?</a:t>
            </a:r>
          </a:p>
          <a:p>
            <a:endParaRPr lang="en-GB">
              <a:solidFill>
                <a:schemeClr val="bg1"/>
              </a:solidFill>
              <a:latin typeface="+mj-lt"/>
            </a:endParaRPr>
          </a:p>
          <a:p>
            <a:endParaRPr lang="en-GB">
              <a:solidFill>
                <a:schemeClr val="bg1"/>
              </a:solidFill>
            </a:endParaRPr>
          </a:p>
          <a:p>
            <a:endParaRPr lang="en-GB">
              <a:solidFill>
                <a:schemeClr val="bg1"/>
              </a:solidFill>
            </a:endParaRPr>
          </a:p>
        </p:txBody>
      </p:sp>
    </p:spTree>
    <p:extLst>
      <p:ext uri="{BB962C8B-B14F-4D97-AF65-F5344CB8AC3E}">
        <p14:creationId xmlns:p14="http://schemas.microsoft.com/office/powerpoint/2010/main" val="4033172535"/>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30311_Updated" id="{0D1AB845-8C91-4A17-83C2-554F3A60F4B7}" vid="{9E18AF1B-19C5-465B-9A10-4BC0656C0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presentation, from 24Slides</Template>
  <TotalTime>163</TotalTime>
  <Words>1370</Words>
  <Application>Microsoft Office PowerPoint</Application>
  <PresentationFormat>Widescreen</PresentationFormat>
  <Paragraphs>339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Segoe UI Light</vt:lpstr>
      <vt:lpstr>Wingdings</vt:lpstr>
      <vt:lpstr>Office Theme</vt:lpstr>
      <vt:lpstr>Presentation</vt:lpstr>
      <vt:lpstr>PowerPoint Presentation</vt:lpstr>
      <vt:lpstr>PowerPoint Presentation</vt:lpstr>
      <vt:lpstr>PowerPoint Presentation</vt:lpstr>
      <vt:lpstr>PowerPoint Presentation</vt:lpstr>
      <vt:lpstr>PowerPoint Presentation</vt:lpstr>
      <vt:lpstr>PowerPoint Presentation</vt:lpstr>
      <vt:lpstr>Ratings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Kerry Jackman</dc:creator>
  <cp:lastModifiedBy>Kerry Jackman</cp:lastModifiedBy>
  <cp:revision>2</cp:revision>
  <dcterms:created xsi:type="dcterms:W3CDTF">2024-07-07T19:01:40Z</dcterms:created>
  <dcterms:modified xsi:type="dcterms:W3CDTF">2024-07-10T10:29:42Z</dcterms:modified>
</cp:coreProperties>
</file>